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notesMasterIdLst>
    <p:notesMasterId r:id="rId11"/>
  </p:notesMasterIdLst>
  <p:sldIdLst>
    <p:sldId id="262" r:id="rId2"/>
    <p:sldId id="261" r:id="rId3"/>
    <p:sldId id="258" r:id="rId4"/>
    <p:sldId id="263" r:id="rId5"/>
    <p:sldId id="259" r:id="rId6"/>
    <p:sldId id="257" r:id="rId7"/>
    <p:sldId id="260" r:id="rId8"/>
    <p:sldId id="265"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69B"/>
    <a:srgbClr val="2FF6FF"/>
    <a:srgbClr val="CA0CFF"/>
    <a:srgbClr val="DF06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A57123-0ADB-4B11-B6D8-B46A44F7321B}" type="datetimeFigureOut">
              <a:rPr lang="en-IN" smtClean="0"/>
              <a:t>03-11-2023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B24FC5-4BC0-4EBD-A90A-430EC505BAD6}" type="slidenum">
              <a:rPr lang="en-IN" smtClean="0"/>
              <a:t>‹#›</a:t>
            </a:fld>
            <a:endParaRPr lang="en-IN"/>
          </a:p>
        </p:txBody>
      </p:sp>
    </p:spTree>
    <p:extLst>
      <p:ext uri="{BB962C8B-B14F-4D97-AF65-F5344CB8AC3E}">
        <p14:creationId xmlns:p14="http://schemas.microsoft.com/office/powerpoint/2010/main" val="3008999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E087EAD-C845-43B0-8972-2055E67F086F}" type="datetimeFigureOut">
              <a:rPr lang="en-IN" smtClean="0"/>
              <a:t>03-11-2023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7FEE194B-12C9-4DF9-99D9-088C76443F4F}"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769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87EAD-C845-43B0-8972-2055E67F086F}"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246014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87EAD-C845-43B0-8972-2055E67F086F}"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572718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087EAD-C845-43B0-8972-2055E67F086F}"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23968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087EAD-C845-43B0-8972-2055E67F086F}" type="datetimeFigureOut">
              <a:rPr lang="en-IN" smtClean="0"/>
              <a:t>03-11-2023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EE194B-12C9-4DF9-99D9-088C76443F4F}"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67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087EAD-C845-43B0-8972-2055E67F086F}" type="datetimeFigureOut">
              <a:rPr lang="en-IN" smtClean="0"/>
              <a:t>03-11-2023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75336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087EAD-C845-43B0-8972-2055E67F086F}" type="datetimeFigureOut">
              <a:rPr lang="en-IN" smtClean="0"/>
              <a:t>03-11-2023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676388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087EAD-C845-43B0-8972-2055E67F086F}" type="datetimeFigureOut">
              <a:rPr lang="en-IN" smtClean="0"/>
              <a:t>03-11-2023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578767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87EAD-C845-43B0-8972-2055E67F086F}" type="datetimeFigureOut">
              <a:rPr lang="en-IN" smtClean="0"/>
              <a:t>03-11-2023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59867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087EAD-C845-43B0-8972-2055E67F086F}" type="datetimeFigureOut">
              <a:rPr lang="en-IN" smtClean="0"/>
              <a:t>03-11-2023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1582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087EAD-C845-43B0-8972-2055E67F086F}" type="datetimeFigureOut">
              <a:rPr lang="en-IN" smtClean="0"/>
              <a:t>03-11-2023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EE194B-12C9-4DF9-99D9-088C76443F4F}" type="slidenum">
              <a:rPr lang="en-IN" smtClean="0"/>
              <a:t>‹#›</a:t>
            </a:fld>
            <a:endParaRPr lang="en-IN"/>
          </a:p>
        </p:txBody>
      </p:sp>
    </p:spTree>
    <p:extLst>
      <p:ext uri="{BB962C8B-B14F-4D97-AF65-F5344CB8AC3E}">
        <p14:creationId xmlns:p14="http://schemas.microsoft.com/office/powerpoint/2010/main" val="343072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E087EAD-C845-43B0-8972-2055E67F086F}" type="datetimeFigureOut">
              <a:rPr lang="en-IN" smtClean="0"/>
              <a:t>03-11-2023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7FEE194B-12C9-4DF9-99D9-088C76443F4F}" type="slidenum">
              <a:rPr lang="en-IN" smtClean="0"/>
              <a:t>‹#›</a:t>
            </a:fld>
            <a:endParaRPr lang="en-IN"/>
          </a:p>
        </p:txBody>
      </p:sp>
    </p:spTree>
    <p:extLst>
      <p:ext uri="{BB962C8B-B14F-4D97-AF65-F5344CB8AC3E}">
        <p14:creationId xmlns:p14="http://schemas.microsoft.com/office/powerpoint/2010/main" val="288228764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90FA3A-DD10-8E5E-E49A-DD2B6CFFC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112"/>
            <a:ext cx="12354559" cy="6858000"/>
          </a:xfrm>
          <a:prstGeom prst="rect">
            <a:avLst/>
          </a:prstGeom>
        </p:spPr>
      </p:pic>
      <p:sp>
        <p:nvSpPr>
          <p:cNvPr id="8" name="TextBox 7">
            <a:extLst>
              <a:ext uri="{FF2B5EF4-FFF2-40B4-BE49-F238E27FC236}">
                <a16:creationId xmlns:a16="http://schemas.microsoft.com/office/drawing/2014/main" id="{00E1AFE2-3D64-C6CC-BBBC-21D3F1FB3DF6}"/>
              </a:ext>
            </a:extLst>
          </p:cNvPr>
          <p:cNvSpPr txBox="1"/>
          <p:nvPr/>
        </p:nvSpPr>
        <p:spPr>
          <a:xfrm>
            <a:off x="3891280" y="0"/>
            <a:ext cx="5466080" cy="1446550"/>
          </a:xfrm>
          <a:prstGeom prst="rect">
            <a:avLst/>
          </a:prstGeom>
          <a:noFill/>
        </p:spPr>
        <p:txBody>
          <a:bodyPr wrap="square" rtlCol="0">
            <a:spAutoFit/>
          </a:bodyPr>
          <a:lstStyle/>
          <a:p>
            <a:r>
              <a:rPr lang="en-US" sz="4400" b="1" dirty="0">
                <a:solidFill>
                  <a:schemeClr val="bg1"/>
                </a:solidFill>
              </a:rPr>
              <a:t>TECH FRENZY</a:t>
            </a:r>
          </a:p>
          <a:p>
            <a:r>
              <a:rPr lang="en-US" sz="4400" b="1" dirty="0">
                <a:solidFill>
                  <a:schemeClr val="bg1"/>
                </a:solidFill>
              </a:rPr>
              <a:t>          2023</a:t>
            </a:r>
            <a:endParaRPr lang="en-IN" sz="4400" b="1" dirty="0">
              <a:solidFill>
                <a:schemeClr val="bg1"/>
              </a:solidFill>
            </a:endParaRPr>
          </a:p>
        </p:txBody>
      </p:sp>
      <p:pic>
        <p:nvPicPr>
          <p:cNvPr id="10" name="Picture 9">
            <a:extLst>
              <a:ext uri="{FF2B5EF4-FFF2-40B4-BE49-F238E27FC236}">
                <a16:creationId xmlns:a16="http://schemas.microsoft.com/office/drawing/2014/main" id="{847BA1C9-71BA-F424-0AE2-F84A82B3B5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12"/>
            <a:ext cx="2183019" cy="1015268"/>
          </a:xfrm>
          <a:prstGeom prst="rect">
            <a:avLst/>
          </a:prstGeom>
        </p:spPr>
      </p:pic>
      <p:sp>
        <p:nvSpPr>
          <p:cNvPr id="11" name="TextBox 10">
            <a:extLst>
              <a:ext uri="{FF2B5EF4-FFF2-40B4-BE49-F238E27FC236}">
                <a16:creationId xmlns:a16="http://schemas.microsoft.com/office/drawing/2014/main" id="{458F9F58-C14A-7B2D-E53B-0AB9F9C105A7}"/>
              </a:ext>
            </a:extLst>
          </p:cNvPr>
          <p:cNvSpPr txBox="1"/>
          <p:nvPr/>
        </p:nvSpPr>
        <p:spPr>
          <a:xfrm>
            <a:off x="2941320" y="2214880"/>
            <a:ext cx="9098280" cy="3139321"/>
          </a:xfrm>
          <a:prstGeom prst="rect">
            <a:avLst/>
          </a:prstGeom>
          <a:noFill/>
        </p:spPr>
        <p:txBody>
          <a:bodyPr wrap="square" rtlCol="0">
            <a:spAutoFit/>
          </a:bodyPr>
          <a:lstStyle/>
          <a:p>
            <a:r>
              <a:rPr lang="en-US" sz="2200" b="1" dirty="0">
                <a:solidFill>
                  <a:schemeClr val="bg1"/>
                </a:solidFill>
              </a:rPr>
              <a:t>PROJECT STATEMENT:    MISCELLANEOUS</a:t>
            </a:r>
          </a:p>
          <a:p>
            <a:endParaRPr lang="en-US" sz="2200" b="1" dirty="0">
              <a:solidFill>
                <a:schemeClr val="bg1"/>
              </a:solidFill>
            </a:endParaRPr>
          </a:p>
          <a:p>
            <a:r>
              <a:rPr lang="en-US" sz="2200" b="1" dirty="0">
                <a:solidFill>
                  <a:schemeClr val="bg1"/>
                </a:solidFill>
              </a:rPr>
              <a:t>PROJECT NAME:    		  SMART SPARSH </a:t>
            </a:r>
          </a:p>
          <a:p>
            <a:endParaRPr lang="en-US" sz="2200" b="1" dirty="0">
              <a:solidFill>
                <a:schemeClr val="bg1"/>
              </a:solidFill>
            </a:endParaRPr>
          </a:p>
          <a:p>
            <a:r>
              <a:rPr lang="en-US" sz="2200" b="1" dirty="0">
                <a:solidFill>
                  <a:schemeClr val="bg1"/>
                </a:solidFill>
              </a:rPr>
              <a:t>TEAM NAME:			  ACCESS DENIED</a:t>
            </a:r>
          </a:p>
          <a:p>
            <a:endParaRPr lang="en-US" sz="2200" b="1" dirty="0">
              <a:solidFill>
                <a:schemeClr val="bg1"/>
              </a:solidFill>
            </a:endParaRPr>
          </a:p>
          <a:p>
            <a:r>
              <a:rPr lang="en-US" sz="2200" b="1" dirty="0">
                <a:solidFill>
                  <a:schemeClr val="bg1"/>
                </a:solidFill>
              </a:rPr>
              <a:t>TEAM LEADER:    		 PRATTUSHA PAUL</a:t>
            </a:r>
          </a:p>
          <a:p>
            <a:endParaRPr lang="en-US" sz="2200" b="1" dirty="0">
              <a:solidFill>
                <a:schemeClr val="bg1"/>
              </a:solidFill>
            </a:endParaRPr>
          </a:p>
          <a:p>
            <a:r>
              <a:rPr lang="en-US" sz="2200" b="1" dirty="0">
                <a:solidFill>
                  <a:schemeClr val="bg1"/>
                </a:solidFill>
              </a:rPr>
              <a:t>COLLEGE NAME:       	SILIGURI INSTITUTE OF TECHNOLOGY </a:t>
            </a:r>
            <a:endParaRPr lang="en-IN" sz="2200" b="1" dirty="0">
              <a:solidFill>
                <a:schemeClr val="bg1"/>
              </a:solidFill>
            </a:endParaRPr>
          </a:p>
        </p:txBody>
      </p:sp>
    </p:spTree>
    <p:extLst>
      <p:ext uri="{BB962C8B-B14F-4D97-AF65-F5344CB8AC3E}">
        <p14:creationId xmlns:p14="http://schemas.microsoft.com/office/powerpoint/2010/main" val="2919100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F13AD9E-F8B9-24A2-EF73-577CE0A68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6654" y="323241"/>
            <a:ext cx="2929304" cy="2106194"/>
          </a:xfrm>
          <a:prstGeom prst="rect">
            <a:avLst/>
          </a:prstGeom>
        </p:spPr>
      </p:pic>
      <p:pic>
        <p:nvPicPr>
          <p:cNvPr id="12" name="Picture 11">
            <a:extLst>
              <a:ext uri="{FF2B5EF4-FFF2-40B4-BE49-F238E27FC236}">
                <a16:creationId xmlns:a16="http://schemas.microsoft.com/office/drawing/2014/main" id="{A903B5DB-E245-98B2-C879-401921C58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653" y="221154"/>
            <a:ext cx="3579644" cy="1938515"/>
          </a:xfrm>
          <a:prstGeom prst="rect">
            <a:avLst/>
          </a:prstGeom>
        </p:spPr>
      </p:pic>
      <p:sp>
        <p:nvSpPr>
          <p:cNvPr id="8" name="Rectangle 7">
            <a:extLst>
              <a:ext uri="{FF2B5EF4-FFF2-40B4-BE49-F238E27FC236}">
                <a16:creationId xmlns:a16="http://schemas.microsoft.com/office/drawing/2014/main" id="{9BE6BEF6-0058-9AD6-778A-D3D46374E126}"/>
              </a:ext>
            </a:extLst>
          </p:cNvPr>
          <p:cNvSpPr/>
          <p:nvPr/>
        </p:nvSpPr>
        <p:spPr>
          <a:xfrm>
            <a:off x="7091082" y="1219376"/>
            <a:ext cx="4580965" cy="464354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9E99144-FA5A-A49A-6239-E79B21EB15E7}"/>
              </a:ext>
            </a:extLst>
          </p:cNvPr>
          <p:cNvSpPr/>
          <p:nvPr/>
        </p:nvSpPr>
        <p:spPr>
          <a:xfrm>
            <a:off x="519953" y="1210235"/>
            <a:ext cx="5576047" cy="24384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3CDB190-CDF3-85DE-4035-B7979C541F37}"/>
              </a:ext>
            </a:extLst>
          </p:cNvPr>
          <p:cNvSpPr txBox="1"/>
          <p:nvPr/>
        </p:nvSpPr>
        <p:spPr>
          <a:xfrm>
            <a:off x="1348591" y="638922"/>
            <a:ext cx="4975412" cy="461665"/>
          </a:xfrm>
          <a:prstGeom prst="rect">
            <a:avLst/>
          </a:prstGeom>
          <a:noFill/>
        </p:spPr>
        <p:txBody>
          <a:bodyPr wrap="square" rtlCol="0">
            <a:spAutoFit/>
          </a:bodyPr>
          <a:lstStyle/>
          <a:p>
            <a:r>
              <a:rPr lang="en-US" sz="2400" b="1" dirty="0"/>
              <a:t>IDEA BREIF:</a:t>
            </a:r>
            <a:endParaRPr lang="en-IN" sz="2400" b="1" dirty="0"/>
          </a:p>
        </p:txBody>
      </p:sp>
      <p:sp>
        <p:nvSpPr>
          <p:cNvPr id="5" name="TextBox 4">
            <a:extLst>
              <a:ext uri="{FF2B5EF4-FFF2-40B4-BE49-F238E27FC236}">
                <a16:creationId xmlns:a16="http://schemas.microsoft.com/office/drawing/2014/main" id="{F8A7B637-8CEB-AFDE-A48E-1EE367B2119E}"/>
              </a:ext>
            </a:extLst>
          </p:cNvPr>
          <p:cNvSpPr txBox="1"/>
          <p:nvPr/>
        </p:nvSpPr>
        <p:spPr>
          <a:xfrm>
            <a:off x="618564" y="1300059"/>
            <a:ext cx="5477436" cy="2308324"/>
          </a:xfrm>
          <a:prstGeom prst="rect">
            <a:avLst/>
          </a:prstGeom>
          <a:noFill/>
        </p:spPr>
        <p:txBody>
          <a:bodyPr wrap="square" rtlCol="0">
            <a:spAutoFit/>
          </a:bodyPr>
          <a:lstStyle/>
          <a:p>
            <a:r>
              <a:rPr lang="en-US" sz="2400" dirty="0"/>
              <a:t>To design user friendly device that empowers individuals </a:t>
            </a:r>
          </a:p>
          <a:p>
            <a:r>
              <a:rPr lang="en-US" sz="2400" dirty="0"/>
              <a:t> with disabilities to effortlessly convey their needs , emotions and messages at their convenience through simple fingertip interaction. </a:t>
            </a:r>
            <a:endParaRPr lang="en-IN" sz="2400" dirty="0"/>
          </a:p>
        </p:txBody>
      </p:sp>
      <p:sp>
        <p:nvSpPr>
          <p:cNvPr id="7" name="TextBox 6">
            <a:extLst>
              <a:ext uri="{FF2B5EF4-FFF2-40B4-BE49-F238E27FC236}">
                <a16:creationId xmlns:a16="http://schemas.microsoft.com/office/drawing/2014/main" id="{9BEF1238-FA87-2280-AA7E-A37BDCC2E9CF}"/>
              </a:ext>
            </a:extLst>
          </p:cNvPr>
          <p:cNvSpPr txBox="1"/>
          <p:nvPr/>
        </p:nvSpPr>
        <p:spPr>
          <a:xfrm>
            <a:off x="7001434" y="1219376"/>
            <a:ext cx="4670613" cy="4524315"/>
          </a:xfrm>
          <a:prstGeom prst="rect">
            <a:avLst/>
          </a:prstGeom>
          <a:noFill/>
        </p:spPr>
        <p:txBody>
          <a:bodyPr wrap="square" rtlCol="0">
            <a:spAutoFit/>
          </a:bodyPr>
          <a:lstStyle/>
          <a:p>
            <a:r>
              <a:rPr lang="en-US" sz="2400" dirty="0"/>
              <a:t>This device allows user to call for help and express their desires through the use of simple hand gestures via an LCD screen .The  thought process behind making this device is to ease the life of physically </a:t>
            </a:r>
            <a:r>
              <a:rPr lang="en-US" sz="2400" b="1" dirty="0">
                <a:solidFill>
                  <a:schemeClr val="tx2">
                    <a:lumMod val="20000"/>
                    <a:lumOff val="80000"/>
                  </a:schemeClr>
                </a:solidFill>
              </a:rPr>
              <a:t>challenged people </a:t>
            </a:r>
            <a:r>
              <a:rPr lang="en-US" sz="2400" dirty="0"/>
              <a:t>so that they can live a better life to some extent . We have also taken into consideration the underprivileged who take benefits of the device due to low cost</a:t>
            </a:r>
            <a:endParaRPr lang="en-IN" dirty="0"/>
          </a:p>
        </p:txBody>
      </p:sp>
      <p:pic>
        <p:nvPicPr>
          <p:cNvPr id="10" name="Picture 9">
            <a:extLst>
              <a:ext uri="{FF2B5EF4-FFF2-40B4-BE49-F238E27FC236}">
                <a16:creationId xmlns:a16="http://schemas.microsoft.com/office/drawing/2014/main" id="{C2791FF4-C627-7CEE-F619-C15B3EC53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3520" y="3867930"/>
            <a:ext cx="3322608" cy="2690093"/>
          </a:xfrm>
          <a:prstGeom prst="rect">
            <a:avLst/>
          </a:prstGeom>
        </p:spPr>
      </p:pic>
    </p:spTree>
    <p:extLst>
      <p:ext uri="{BB962C8B-B14F-4D97-AF65-F5344CB8AC3E}">
        <p14:creationId xmlns:p14="http://schemas.microsoft.com/office/powerpoint/2010/main" val="2955711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89CAD0-E129-85C6-C0C1-741CEBFDEC18}"/>
              </a:ext>
            </a:extLst>
          </p:cNvPr>
          <p:cNvSpPr txBox="1"/>
          <p:nvPr/>
        </p:nvSpPr>
        <p:spPr>
          <a:xfrm>
            <a:off x="4321545" y="309104"/>
            <a:ext cx="4724400" cy="523220"/>
          </a:xfrm>
          <a:prstGeom prst="rect">
            <a:avLst/>
          </a:prstGeom>
          <a:noFill/>
        </p:spPr>
        <p:txBody>
          <a:bodyPr wrap="square" rtlCol="0">
            <a:spAutoFit/>
          </a:bodyPr>
          <a:lstStyle/>
          <a:p>
            <a:r>
              <a:rPr lang="en-US" sz="2800" b="1" dirty="0"/>
              <a:t>IDEA USES:</a:t>
            </a:r>
            <a:endParaRPr lang="en-IN" sz="2800" b="1" dirty="0"/>
          </a:p>
        </p:txBody>
      </p:sp>
      <p:sp>
        <p:nvSpPr>
          <p:cNvPr id="5" name="TextBox 4">
            <a:extLst>
              <a:ext uri="{FF2B5EF4-FFF2-40B4-BE49-F238E27FC236}">
                <a16:creationId xmlns:a16="http://schemas.microsoft.com/office/drawing/2014/main" id="{E4D01284-D136-809D-65A0-80FC743ACAE3}"/>
              </a:ext>
            </a:extLst>
          </p:cNvPr>
          <p:cNvSpPr txBox="1"/>
          <p:nvPr/>
        </p:nvSpPr>
        <p:spPr>
          <a:xfrm>
            <a:off x="887506" y="1174377"/>
            <a:ext cx="10416988" cy="4401205"/>
          </a:xfrm>
          <a:prstGeom prst="rect">
            <a:avLst/>
          </a:prstGeom>
          <a:noFill/>
        </p:spPr>
        <p:txBody>
          <a:bodyPr wrap="square" rtlCol="0">
            <a:spAutoFit/>
          </a:bodyPr>
          <a:lstStyle/>
          <a:p>
            <a:r>
              <a:rPr lang="en-US" sz="2000" b="1" dirty="0"/>
              <a:t>Medical Application 							Gaming </a:t>
            </a:r>
          </a:p>
          <a:p>
            <a:endParaRPr lang="en-US" sz="2000" dirty="0"/>
          </a:p>
          <a:p>
            <a:r>
              <a:rPr lang="en-US" sz="2000" dirty="0">
                <a:solidFill>
                  <a:schemeClr val="accent1">
                    <a:lumMod val="75000"/>
                  </a:schemeClr>
                </a:solidFill>
              </a:rPr>
              <a:t>Smart Sparsh would be a						Arduino boards can be used to create custom</a:t>
            </a:r>
          </a:p>
          <a:p>
            <a:r>
              <a:rPr lang="en-US" sz="2000" dirty="0">
                <a:solidFill>
                  <a:schemeClr val="accent1">
                    <a:lumMod val="75000"/>
                  </a:schemeClr>
                </a:solidFill>
              </a:rPr>
              <a:t>Game changer device for   					game controllers.  						</a:t>
            </a:r>
            <a:endParaRPr lang="en-US" sz="2000" b="1" dirty="0">
              <a:solidFill>
                <a:srgbClr val="33969B"/>
              </a:solidFill>
            </a:endParaRPr>
          </a:p>
          <a:p>
            <a:r>
              <a:rPr lang="en-US" sz="2000" dirty="0">
                <a:solidFill>
                  <a:schemeClr val="accent1">
                    <a:lumMod val="75000"/>
                  </a:schemeClr>
                </a:solidFill>
              </a:rPr>
              <a:t> </a:t>
            </a:r>
            <a:r>
              <a:rPr lang="en-US" sz="2000" b="1" dirty="0">
                <a:solidFill>
                  <a:srgbClr val="33969B"/>
                </a:solidFill>
              </a:rPr>
              <a:t>specially challenged							</a:t>
            </a:r>
            <a:r>
              <a:rPr lang="en-US" sz="2000" dirty="0">
                <a:solidFill>
                  <a:schemeClr val="accent1"/>
                </a:solidFill>
              </a:rPr>
              <a:t> We can build our own </a:t>
            </a:r>
            <a:r>
              <a:rPr lang="en-US" sz="2000" b="1" dirty="0">
                <a:solidFill>
                  <a:srgbClr val="33969B"/>
                </a:solidFill>
              </a:rPr>
              <a:t>joystick	.			</a:t>
            </a:r>
            <a:endParaRPr lang="en-US" sz="2000" b="1" dirty="0">
              <a:solidFill>
                <a:schemeClr val="accent1">
                  <a:lumMod val="75000"/>
                </a:schemeClr>
              </a:solidFill>
            </a:endParaRPr>
          </a:p>
          <a:p>
            <a:r>
              <a:rPr lang="en-US" sz="2000" b="1" dirty="0">
                <a:solidFill>
                  <a:srgbClr val="33969B"/>
                </a:solidFill>
              </a:rPr>
              <a:t> </a:t>
            </a:r>
            <a:r>
              <a:rPr lang="en-US" sz="2000" dirty="0">
                <a:solidFill>
                  <a:schemeClr val="accent1">
                    <a:lumMod val="75000"/>
                  </a:schemeClr>
                </a:solidFill>
              </a:rPr>
              <a:t>people</a:t>
            </a:r>
            <a:r>
              <a:rPr lang="en-US" sz="2000" dirty="0"/>
              <a:t>.</a:t>
            </a:r>
          </a:p>
          <a:p>
            <a:endParaRPr lang="en-US" sz="2000" dirty="0"/>
          </a:p>
          <a:p>
            <a:endParaRPr lang="en-US" sz="2000" dirty="0"/>
          </a:p>
          <a:p>
            <a:r>
              <a:rPr lang="en-US" sz="2000" b="1" dirty="0"/>
              <a:t>Smart Home  Automation					Data Analysis and AI Integration</a:t>
            </a:r>
          </a:p>
          <a:p>
            <a:endParaRPr lang="en-US" sz="2000" dirty="0"/>
          </a:p>
          <a:p>
            <a:r>
              <a:rPr lang="en-US" sz="2000" dirty="0">
                <a:solidFill>
                  <a:schemeClr val="accent1">
                    <a:lumMod val="75000"/>
                  </a:schemeClr>
                </a:solidFill>
              </a:rPr>
              <a:t>This device can be used as a remote			This device could incorporate machine </a:t>
            </a:r>
          </a:p>
          <a:p>
            <a:r>
              <a:rPr lang="en-US" sz="2000" dirty="0">
                <a:solidFill>
                  <a:schemeClr val="accent1">
                    <a:lumMod val="75000"/>
                  </a:schemeClr>
                </a:solidFill>
              </a:rPr>
              <a:t>In daily life that can assigned to television			learning </a:t>
            </a:r>
            <a:r>
              <a:rPr lang="en-US" sz="2000" b="1" dirty="0">
                <a:solidFill>
                  <a:srgbClr val="33969B"/>
                </a:solidFill>
              </a:rPr>
              <a:t>algorithm</a:t>
            </a:r>
            <a:r>
              <a:rPr lang="en-US" sz="2000" dirty="0">
                <a:solidFill>
                  <a:schemeClr val="accent1">
                    <a:lumMod val="75000"/>
                  </a:schemeClr>
                </a:solidFill>
              </a:rPr>
              <a:t> to analyze tactical </a:t>
            </a:r>
            <a:r>
              <a:rPr lang="en-US" sz="2000" dirty="0" err="1">
                <a:solidFill>
                  <a:schemeClr val="accent1">
                    <a:lumMod val="75000"/>
                  </a:schemeClr>
                </a:solidFill>
              </a:rPr>
              <a:t>dat</a:t>
            </a:r>
            <a:r>
              <a:rPr lang="en-US" sz="2000" dirty="0">
                <a:solidFill>
                  <a:schemeClr val="accent1">
                    <a:lumMod val="75000"/>
                  </a:schemeClr>
                </a:solidFill>
              </a:rPr>
              <a:t> for switching </a:t>
            </a:r>
            <a:r>
              <a:rPr lang="en-US" sz="2000" b="1" dirty="0">
                <a:solidFill>
                  <a:srgbClr val="33969B"/>
                </a:solidFill>
              </a:rPr>
              <a:t>on/off </a:t>
            </a:r>
            <a:r>
              <a:rPr lang="en-US" sz="2000" dirty="0">
                <a:solidFill>
                  <a:schemeClr val="accent1">
                    <a:lumMod val="75000"/>
                  </a:schemeClr>
                </a:solidFill>
              </a:rPr>
              <a:t>the lights , fans and other		making it capable off recognizing and responding  </a:t>
            </a:r>
          </a:p>
          <a:p>
            <a:r>
              <a:rPr lang="en-US" sz="2000" dirty="0">
                <a:solidFill>
                  <a:schemeClr val="accent1">
                    <a:lumMod val="75000"/>
                  </a:schemeClr>
                </a:solidFill>
              </a:rPr>
              <a:t> devices that user want</a:t>
            </a:r>
            <a:r>
              <a:rPr lang="en-US" sz="2000" dirty="0"/>
              <a:t>.					         </a:t>
            </a:r>
            <a:r>
              <a:rPr lang="en-US" sz="2000" dirty="0">
                <a:solidFill>
                  <a:schemeClr val="accent1">
                    <a:lumMod val="75000"/>
                  </a:schemeClr>
                </a:solidFill>
              </a:rPr>
              <a:t>To various touch interaction intelligently.</a:t>
            </a:r>
            <a:endParaRPr lang="en-IN" sz="2000" dirty="0">
              <a:solidFill>
                <a:schemeClr val="accent1">
                  <a:lumMod val="75000"/>
                </a:schemeClr>
              </a:solidFill>
            </a:endParaRPr>
          </a:p>
        </p:txBody>
      </p:sp>
      <p:pic>
        <p:nvPicPr>
          <p:cNvPr id="7" name="Picture 6">
            <a:extLst>
              <a:ext uri="{FF2B5EF4-FFF2-40B4-BE49-F238E27FC236}">
                <a16:creationId xmlns:a16="http://schemas.microsoft.com/office/drawing/2014/main" id="{5F8B2E2B-C3F7-F068-F9AD-1536AF2B50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097" y="876073"/>
            <a:ext cx="1057674" cy="933126"/>
          </a:xfrm>
          <a:prstGeom prst="rect">
            <a:avLst/>
          </a:prstGeom>
        </p:spPr>
      </p:pic>
      <p:pic>
        <p:nvPicPr>
          <p:cNvPr id="9" name="Picture 8">
            <a:extLst>
              <a:ext uri="{FF2B5EF4-FFF2-40B4-BE49-F238E27FC236}">
                <a16:creationId xmlns:a16="http://schemas.microsoft.com/office/drawing/2014/main" id="{9D9A6945-CF1F-DF81-A4A9-3B96011B9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779" y="3303011"/>
            <a:ext cx="1057674" cy="973386"/>
          </a:xfrm>
          <a:prstGeom prst="rect">
            <a:avLst/>
          </a:prstGeom>
        </p:spPr>
      </p:pic>
      <p:pic>
        <p:nvPicPr>
          <p:cNvPr id="11" name="Picture 10">
            <a:extLst>
              <a:ext uri="{FF2B5EF4-FFF2-40B4-BE49-F238E27FC236}">
                <a16:creationId xmlns:a16="http://schemas.microsoft.com/office/drawing/2014/main" id="{87906BD8-9BAC-EF53-9896-B40BD19C0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8587" y="3383840"/>
            <a:ext cx="795893" cy="807077"/>
          </a:xfrm>
          <a:prstGeom prst="rect">
            <a:avLst/>
          </a:prstGeom>
        </p:spPr>
      </p:pic>
      <p:pic>
        <p:nvPicPr>
          <p:cNvPr id="13" name="Picture 12">
            <a:extLst>
              <a:ext uri="{FF2B5EF4-FFF2-40B4-BE49-F238E27FC236}">
                <a16:creationId xmlns:a16="http://schemas.microsoft.com/office/drawing/2014/main" id="{40FFD397-5B37-D3BF-7385-40557EB10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8654" y="1036907"/>
            <a:ext cx="873115" cy="659143"/>
          </a:xfrm>
          <a:prstGeom prst="rect">
            <a:avLst/>
          </a:prstGeom>
        </p:spPr>
      </p:pic>
      <p:pic>
        <p:nvPicPr>
          <p:cNvPr id="15" name="Picture 14">
            <a:extLst>
              <a:ext uri="{FF2B5EF4-FFF2-40B4-BE49-F238E27FC236}">
                <a16:creationId xmlns:a16="http://schemas.microsoft.com/office/drawing/2014/main" id="{A5729B0D-0392-47C8-979A-B20414C797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0837" y="265355"/>
            <a:ext cx="718923" cy="610718"/>
          </a:xfrm>
          <a:prstGeom prst="rect">
            <a:avLst/>
          </a:prstGeom>
        </p:spPr>
      </p:pic>
    </p:spTree>
    <p:extLst>
      <p:ext uri="{BB962C8B-B14F-4D97-AF65-F5344CB8AC3E}">
        <p14:creationId xmlns:p14="http://schemas.microsoft.com/office/powerpoint/2010/main" val="167147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1B407-B567-E4FC-AC5F-BCC291FBD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036" y="1858134"/>
            <a:ext cx="8657070" cy="4160881"/>
          </a:xfrm>
          <a:prstGeom prst="rect">
            <a:avLst/>
          </a:prstGeom>
        </p:spPr>
      </p:pic>
      <p:sp>
        <p:nvSpPr>
          <p:cNvPr id="6" name="TextBox 5">
            <a:extLst>
              <a:ext uri="{FF2B5EF4-FFF2-40B4-BE49-F238E27FC236}">
                <a16:creationId xmlns:a16="http://schemas.microsoft.com/office/drawing/2014/main" id="{7D59C6A2-5702-3BF3-B8F5-C8D05F151160}"/>
              </a:ext>
            </a:extLst>
          </p:cNvPr>
          <p:cNvSpPr txBox="1"/>
          <p:nvPr/>
        </p:nvSpPr>
        <p:spPr>
          <a:xfrm>
            <a:off x="4217569" y="420372"/>
            <a:ext cx="7403429" cy="523220"/>
          </a:xfrm>
          <a:prstGeom prst="rect">
            <a:avLst/>
          </a:prstGeom>
          <a:noFill/>
        </p:spPr>
        <p:txBody>
          <a:bodyPr wrap="square" rtlCol="0">
            <a:spAutoFit/>
          </a:bodyPr>
          <a:lstStyle/>
          <a:p>
            <a:r>
              <a:rPr lang="en-US" sz="2800" b="1" dirty="0"/>
              <a:t>CIRCUIT DIAGRAM:</a:t>
            </a:r>
            <a:endParaRPr lang="en-IN" sz="2800" b="1" dirty="0"/>
          </a:p>
        </p:txBody>
      </p:sp>
      <p:pic>
        <p:nvPicPr>
          <p:cNvPr id="12" name="Picture 11">
            <a:extLst>
              <a:ext uri="{FF2B5EF4-FFF2-40B4-BE49-F238E27FC236}">
                <a16:creationId xmlns:a16="http://schemas.microsoft.com/office/drawing/2014/main" id="{B3FB9D9C-38DC-FFE4-0FFF-01227D6E1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3" y="279866"/>
            <a:ext cx="953035" cy="813828"/>
          </a:xfrm>
          <a:prstGeom prst="rect">
            <a:avLst/>
          </a:prstGeom>
        </p:spPr>
      </p:pic>
      <p:sp>
        <p:nvSpPr>
          <p:cNvPr id="16" name="TextBox 15">
            <a:extLst>
              <a:ext uri="{FF2B5EF4-FFF2-40B4-BE49-F238E27FC236}">
                <a16:creationId xmlns:a16="http://schemas.microsoft.com/office/drawing/2014/main" id="{1B23215E-F449-A2B0-E767-4C21508427C4}"/>
              </a:ext>
            </a:extLst>
          </p:cNvPr>
          <p:cNvSpPr txBox="1"/>
          <p:nvPr/>
        </p:nvSpPr>
        <p:spPr>
          <a:xfrm>
            <a:off x="6088917" y="1323758"/>
            <a:ext cx="1660874" cy="369332"/>
          </a:xfrm>
          <a:prstGeom prst="rect">
            <a:avLst/>
          </a:prstGeom>
          <a:noFill/>
        </p:spPr>
        <p:txBody>
          <a:bodyPr wrap="square" rtlCol="0">
            <a:spAutoFit/>
          </a:bodyPr>
          <a:lstStyle/>
          <a:p>
            <a:r>
              <a:rPr lang="en-US" b="1" dirty="0"/>
              <a:t>Reset Button</a:t>
            </a:r>
            <a:endParaRPr lang="en-IN" b="1" dirty="0"/>
          </a:p>
        </p:txBody>
      </p:sp>
      <p:cxnSp>
        <p:nvCxnSpPr>
          <p:cNvPr id="17" name="Straight Arrow Connector 16">
            <a:extLst>
              <a:ext uri="{FF2B5EF4-FFF2-40B4-BE49-F238E27FC236}">
                <a16:creationId xmlns:a16="http://schemas.microsoft.com/office/drawing/2014/main" id="{4360A653-DD04-6916-EF9D-B0853AAB8C33}"/>
              </a:ext>
            </a:extLst>
          </p:cNvPr>
          <p:cNvCxnSpPr>
            <a:cxnSpLocks/>
          </p:cNvCxnSpPr>
          <p:nvPr/>
        </p:nvCxnSpPr>
        <p:spPr>
          <a:xfrm flipH="1" flipV="1">
            <a:off x="3231452" y="1396030"/>
            <a:ext cx="1284682" cy="924209"/>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9516DE98-FDC9-8F3B-F897-17174184307E}"/>
              </a:ext>
            </a:extLst>
          </p:cNvPr>
          <p:cNvSpPr txBox="1"/>
          <p:nvPr/>
        </p:nvSpPr>
        <p:spPr>
          <a:xfrm>
            <a:off x="2146721" y="1010604"/>
            <a:ext cx="1763273" cy="369332"/>
          </a:xfrm>
          <a:prstGeom prst="rect">
            <a:avLst/>
          </a:prstGeom>
          <a:noFill/>
        </p:spPr>
        <p:txBody>
          <a:bodyPr wrap="square" rtlCol="0">
            <a:spAutoFit/>
          </a:bodyPr>
          <a:lstStyle/>
          <a:p>
            <a:r>
              <a:rPr lang="en-US" b="1" dirty="0"/>
              <a:t>Uploading Port</a:t>
            </a:r>
            <a:endParaRPr lang="en-IN" b="1" dirty="0"/>
          </a:p>
        </p:txBody>
      </p:sp>
      <p:cxnSp>
        <p:nvCxnSpPr>
          <p:cNvPr id="21" name="Straight Arrow Connector 20">
            <a:extLst>
              <a:ext uri="{FF2B5EF4-FFF2-40B4-BE49-F238E27FC236}">
                <a16:creationId xmlns:a16="http://schemas.microsoft.com/office/drawing/2014/main" id="{EC74ECEF-4EA8-7EDC-A27F-E8F61F5EF7E3}"/>
              </a:ext>
            </a:extLst>
          </p:cNvPr>
          <p:cNvCxnSpPr>
            <a:cxnSpLocks/>
          </p:cNvCxnSpPr>
          <p:nvPr/>
        </p:nvCxnSpPr>
        <p:spPr>
          <a:xfrm flipH="1" flipV="1">
            <a:off x="1844199" y="1673363"/>
            <a:ext cx="1625158" cy="893101"/>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3564E9CB-A660-E359-76A3-BCCAE475026F}"/>
              </a:ext>
            </a:extLst>
          </p:cNvPr>
          <p:cNvSpPr txBox="1"/>
          <p:nvPr/>
        </p:nvSpPr>
        <p:spPr>
          <a:xfrm>
            <a:off x="825925" y="1347484"/>
            <a:ext cx="1421397" cy="382445"/>
          </a:xfrm>
          <a:prstGeom prst="rect">
            <a:avLst/>
          </a:prstGeom>
          <a:noFill/>
        </p:spPr>
        <p:txBody>
          <a:bodyPr wrap="square" rtlCol="0">
            <a:spAutoFit/>
          </a:bodyPr>
          <a:lstStyle/>
          <a:p>
            <a:r>
              <a:rPr lang="en-US" b="1" dirty="0"/>
              <a:t>D.C. Port</a:t>
            </a:r>
            <a:endParaRPr lang="en-IN" b="1" dirty="0"/>
          </a:p>
        </p:txBody>
      </p:sp>
      <p:cxnSp>
        <p:nvCxnSpPr>
          <p:cNvPr id="25" name="Straight Arrow Connector 24">
            <a:extLst>
              <a:ext uri="{FF2B5EF4-FFF2-40B4-BE49-F238E27FC236}">
                <a16:creationId xmlns:a16="http://schemas.microsoft.com/office/drawing/2014/main" id="{AEDCF2F7-191E-A9E9-6C17-D68455E42853}"/>
              </a:ext>
            </a:extLst>
          </p:cNvPr>
          <p:cNvCxnSpPr>
            <a:cxnSpLocks/>
          </p:cNvCxnSpPr>
          <p:nvPr/>
        </p:nvCxnSpPr>
        <p:spPr>
          <a:xfrm flipH="1" flipV="1">
            <a:off x="1900518" y="4120744"/>
            <a:ext cx="1356115" cy="267793"/>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5882200C-FB2C-6796-8A80-6E51EB79C172}"/>
              </a:ext>
            </a:extLst>
          </p:cNvPr>
          <p:cNvSpPr txBox="1"/>
          <p:nvPr/>
        </p:nvSpPr>
        <p:spPr>
          <a:xfrm>
            <a:off x="567513" y="3936078"/>
            <a:ext cx="1579208" cy="369332"/>
          </a:xfrm>
          <a:prstGeom prst="rect">
            <a:avLst/>
          </a:prstGeom>
          <a:noFill/>
        </p:spPr>
        <p:txBody>
          <a:bodyPr wrap="square" rtlCol="0">
            <a:spAutoFit/>
          </a:bodyPr>
          <a:lstStyle/>
          <a:p>
            <a:r>
              <a:rPr lang="en-US" b="1" dirty="0"/>
              <a:t>Analog Pins</a:t>
            </a:r>
            <a:endParaRPr lang="en-IN" b="1" dirty="0"/>
          </a:p>
        </p:txBody>
      </p:sp>
      <p:cxnSp>
        <p:nvCxnSpPr>
          <p:cNvPr id="31" name="Straight Arrow Connector 30">
            <a:extLst>
              <a:ext uri="{FF2B5EF4-FFF2-40B4-BE49-F238E27FC236}">
                <a16:creationId xmlns:a16="http://schemas.microsoft.com/office/drawing/2014/main" id="{3252514B-B7A5-F315-9E33-9F21C88A73AF}"/>
              </a:ext>
            </a:extLst>
          </p:cNvPr>
          <p:cNvCxnSpPr>
            <a:cxnSpLocks/>
          </p:cNvCxnSpPr>
          <p:nvPr/>
        </p:nvCxnSpPr>
        <p:spPr>
          <a:xfrm flipV="1">
            <a:off x="5003784" y="1590020"/>
            <a:ext cx="1085133" cy="1090427"/>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A9F735ED-C855-437B-336C-4CEDBA1265DD}"/>
              </a:ext>
            </a:extLst>
          </p:cNvPr>
          <p:cNvCxnSpPr>
            <a:cxnSpLocks/>
          </p:cNvCxnSpPr>
          <p:nvPr/>
        </p:nvCxnSpPr>
        <p:spPr>
          <a:xfrm flipV="1">
            <a:off x="4966447" y="2302918"/>
            <a:ext cx="1548846" cy="1301175"/>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39" name="TextBox 38">
            <a:extLst>
              <a:ext uri="{FF2B5EF4-FFF2-40B4-BE49-F238E27FC236}">
                <a16:creationId xmlns:a16="http://schemas.microsoft.com/office/drawing/2014/main" id="{3DFEC47F-8C1C-E0D6-CCDA-E38B5FC46AAB}"/>
              </a:ext>
            </a:extLst>
          </p:cNvPr>
          <p:cNvSpPr txBox="1"/>
          <p:nvPr/>
        </p:nvSpPr>
        <p:spPr>
          <a:xfrm>
            <a:off x="6515293" y="2099328"/>
            <a:ext cx="1453768" cy="369109"/>
          </a:xfrm>
          <a:prstGeom prst="rect">
            <a:avLst/>
          </a:prstGeom>
          <a:noFill/>
        </p:spPr>
        <p:txBody>
          <a:bodyPr wrap="square" rtlCol="0">
            <a:spAutoFit/>
          </a:bodyPr>
          <a:lstStyle/>
          <a:p>
            <a:r>
              <a:rPr lang="en-US" b="1" dirty="0"/>
              <a:t>Digital Pins</a:t>
            </a:r>
            <a:endParaRPr lang="en-IN" b="1" dirty="0"/>
          </a:p>
        </p:txBody>
      </p:sp>
      <p:cxnSp>
        <p:nvCxnSpPr>
          <p:cNvPr id="40" name="Straight Arrow Connector 39">
            <a:extLst>
              <a:ext uri="{FF2B5EF4-FFF2-40B4-BE49-F238E27FC236}">
                <a16:creationId xmlns:a16="http://schemas.microsoft.com/office/drawing/2014/main" id="{A1B7B23E-C9F1-EC23-9B04-F7461DFF9E90}"/>
              </a:ext>
            </a:extLst>
          </p:cNvPr>
          <p:cNvCxnSpPr>
            <a:cxnSpLocks/>
          </p:cNvCxnSpPr>
          <p:nvPr/>
        </p:nvCxnSpPr>
        <p:spPr>
          <a:xfrm>
            <a:off x="9529482" y="4468906"/>
            <a:ext cx="0" cy="815788"/>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45" name="TextBox 44">
            <a:extLst>
              <a:ext uri="{FF2B5EF4-FFF2-40B4-BE49-F238E27FC236}">
                <a16:creationId xmlns:a16="http://schemas.microsoft.com/office/drawing/2014/main" id="{4FB23835-16D3-F2E2-4932-D802C1260E9B}"/>
              </a:ext>
            </a:extLst>
          </p:cNvPr>
          <p:cNvSpPr txBox="1"/>
          <p:nvPr/>
        </p:nvSpPr>
        <p:spPr>
          <a:xfrm>
            <a:off x="8910918" y="5248496"/>
            <a:ext cx="1479176" cy="369332"/>
          </a:xfrm>
          <a:prstGeom prst="rect">
            <a:avLst/>
          </a:prstGeom>
          <a:noFill/>
        </p:spPr>
        <p:txBody>
          <a:bodyPr wrap="square" rtlCol="0">
            <a:spAutoFit/>
          </a:bodyPr>
          <a:lstStyle/>
          <a:p>
            <a:r>
              <a:rPr lang="en-US" b="1" dirty="0"/>
              <a:t>Bread Board</a:t>
            </a:r>
            <a:endParaRPr lang="en-IN" b="1" dirty="0"/>
          </a:p>
        </p:txBody>
      </p:sp>
      <p:cxnSp>
        <p:nvCxnSpPr>
          <p:cNvPr id="46" name="Straight Arrow Connector 45">
            <a:extLst>
              <a:ext uri="{FF2B5EF4-FFF2-40B4-BE49-F238E27FC236}">
                <a16:creationId xmlns:a16="http://schemas.microsoft.com/office/drawing/2014/main" id="{D7AA383A-58E2-0209-4ACD-4C797D2DE123}"/>
              </a:ext>
            </a:extLst>
          </p:cNvPr>
          <p:cNvCxnSpPr>
            <a:cxnSpLocks/>
          </p:cNvCxnSpPr>
          <p:nvPr/>
        </p:nvCxnSpPr>
        <p:spPr>
          <a:xfrm flipV="1">
            <a:off x="6936407" y="2435641"/>
            <a:ext cx="1459030" cy="1363087"/>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49" name="TextBox 48">
            <a:extLst>
              <a:ext uri="{FF2B5EF4-FFF2-40B4-BE49-F238E27FC236}">
                <a16:creationId xmlns:a16="http://schemas.microsoft.com/office/drawing/2014/main" id="{428AEE94-B156-D261-B7F1-081F250D11A4}"/>
              </a:ext>
            </a:extLst>
          </p:cNvPr>
          <p:cNvSpPr txBox="1"/>
          <p:nvPr/>
        </p:nvSpPr>
        <p:spPr>
          <a:xfrm>
            <a:off x="8198718" y="2135573"/>
            <a:ext cx="1479175" cy="369332"/>
          </a:xfrm>
          <a:prstGeom prst="rect">
            <a:avLst/>
          </a:prstGeom>
          <a:noFill/>
        </p:spPr>
        <p:txBody>
          <a:bodyPr wrap="square" rtlCol="0">
            <a:spAutoFit/>
          </a:bodyPr>
          <a:lstStyle/>
          <a:p>
            <a:r>
              <a:rPr lang="en-US" b="1" dirty="0"/>
              <a:t>Switch</a:t>
            </a:r>
            <a:endParaRPr lang="en-IN" b="1" dirty="0"/>
          </a:p>
        </p:txBody>
      </p:sp>
      <p:cxnSp>
        <p:nvCxnSpPr>
          <p:cNvPr id="50" name="Straight Arrow Connector 49">
            <a:extLst>
              <a:ext uri="{FF2B5EF4-FFF2-40B4-BE49-F238E27FC236}">
                <a16:creationId xmlns:a16="http://schemas.microsoft.com/office/drawing/2014/main" id="{ED2B485F-9AA6-4B4C-0EE4-BEF40D1499E5}"/>
              </a:ext>
            </a:extLst>
          </p:cNvPr>
          <p:cNvCxnSpPr>
            <a:cxnSpLocks/>
          </p:cNvCxnSpPr>
          <p:nvPr/>
        </p:nvCxnSpPr>
        <p:spPr>
          <a:xfrm>
            <a:off x="7221551" y="4120744"/>
            <a:ext cx="16752" cy="1163950"/>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FFDABB48-36EB-6650-BA05-37C8F991A751}"/>
              </a:ext>
            </a:extLst>
          </p:cNvPr>
          <p:cNvSpPr txBox="1"/>
          <p:nvPr/>
        </p:nvSpPr>
        <p:spPr>
          <a:xfrm>
            <a:off x="6654931" y="5248496"/>
            <a:ext cx="1854374" cy="369332"/>
          </a:xfrm>
          <a:prstGeom prst="rect">
            <a:avLst/>
          </a:prstGeom>
          <a:noFill/>
        </p:spPr>
        <p:txBody>
          <a:bodyPr wrap="square" rtlCol="0">
            <a:spAutoFit/>
          </a:bodyPr>
          <a:lstStyle/>
          <a:p>
            <a:r>
              <a:rPr lang="en-US" b="1" dirty="0"/>
              <a:t>Resistance</a:t>
            </a:r>
            <a:endParaRPr lang="en-IN" b="1" dirty="0"/>
          </a:p>
        </p:txBody>
      </p:sp>
      <p:sp>
        <p:nvSpPr>
          <p:cNvPr id="57" name="TextBox 56">
            <a:extLst>
              <a:ext uri="{FF2B5EF4-FFF2-40B4-BE49-F238E27FC236}">
                <a16:creationId xmlns:a16="http://schemas.microsoft.com/office/drawing/2014/main" id="{F476541D-86E1-A7D8-CC19-0FD130979D02}"/>
              </a:ext>
            </a:extLst>
          </p:cNvPr>
          <p:cNvSpPr txBox="1"/>
          <p:nvPr/>
        </p:nvSpPr>
        <p:spPr>
          <a:xfrm>
            <a:off x="2548398" y="3429871"/>
            <a:ext cx="964281" cy="369332"/>
          </a:xfrm>
          <a:prstGeom prst="rect">
            <a:avLst/>
          </a:prstGeom>
          <a:noFill/>
        </p:spPr>
        <p:txBody>
          <a:bodyPr wrap="square" rtlCol="0">
            <a:spAutoFit/>
          </a:bodyPr>
          <a:lstStyle/>
          <a:p>
            <a:r>
              <a:rPr lang="en-US" b="1" dirty="0"/>
              <a:t>(+)5V</a:t>
            </a:r>
            <a:endParaRPr lang="en-IN" b="1" dirty="0"/>
          </a:p>
        </p:txBody>
      </p:sp>
      <p:cxnSp>
        <p:nvCxnSpPr>
          <p:cNvPr id="58" name="Straight Arrow Connector 57">
            <a:extLst>
              <a:ext uri="{FF2B5EF4-FFF2-40B4-BE49-F238E27FC236}">
                <a16:creationId xmlns:a16="http://schemas.microsoft.com/office/drawing/2014/main" id="{89A03D79-B325-DCA6-C154-CC91CDD2ABA9}"/>
              </a:ext>
            </a:extLst>
          </p:cNvPr>
          <p:cNvCxnSpPr>
            <a:cxnSpLocks/>
          </p:cNvCxnSpPr>
          <p:nvPr/>
        </p:nvCxnSpPr>
        <p:spPr>
          <a:xfrm flipH="1" flipV="1">
            <a:off x="2020036" y="3586085"/>
            <a:ext cx="923613" cy="432015"/>
          </a:xfrm>
          <a:prstGeom prst="straightConnector1">
            <a:avLst/>
          </a:prstGeom>
          <a:ln w="28575">
            <a:prstDash val="dash"/>
            <a:tailEnd type="triangle"/>
          </a:ln>
        </p:spPr>
        <p:style>
          <a:lnRef idx="1">
            <a:schemeClr val="accent2"/>
          </a:lnRef>
          <a:fillRef idx="0">
            <a:schemeClr val="accent2"/>
          </a:fillRef>
          <a:effectRef idx="0">
            <a:schemeClr val="accent2"/>
          </a:effectRef>
          <a:fontRef idx="minor">
            <a:schemeClr val="tx1"/>
          </a:fontRef>
        </p:style>
      </p:cxnSp>
      <p:sp>
        <p:nvSpPr>
          <p:cNvPr id="61" name="TextBox 60">
            <a:extLst>
              <a:ext uri="{FF2B5EF4-FFF2-40B4-BE49-F238E27FC236}">
                <a16:creationId xmlns:a16="http://schemas.microsoft.com/office/drawing/2014/main" id="{6DD72963-228F-FC31-48C6-6BB19AD69C02}"/>
              </a:ext>
            </a:extLst>
          </p:cNvPr>
          <p:cNvSpPr txBox="1"/>
          <p:nvPr/>
        </p:nvSpPr>
        <p:spPr>
          <a:xfrm>
            <a:off x="1188933" y="3382965"/>
            <a:ext cx="1159128" cy="369332"/>
          </a:xfrm>
          <a:prstGeom prst="rect">
            <a:avLst/>
          </a:prstGeom>
          <a:noFill/>
        </p:spPr>
        <p:txBody>
          <a:bodyPr wrap="square" rtlCol="0">
            <a:spAutoFit/>
          </a:bodyPr>
          <a:lstStyle/>
          <a:p>
            <a:r>
              <a:rPr lang="en-US" b="1" dirty="0"/>
              <a:t>(-)GND</a:t>
            </a:r>
            <a:endParaRPr lang="en-IN" b="1" dirty="0"/>
          </a:p>
        </p:txBody>
      </p:sp>
    </p:spTree>
    <p:extLst>
      <p:ext uri="{BB962C8B-B14F-4D97-AF65-F5344CB8AC3E}">
        <p14:creationId xmlns:p14="http://schemas.microsoft.com/office/powerpoint/2010/main" val="86453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CD7551-33EE-8BB0-46B6-1E7FCFCBA8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3553" y="5142302"/>
            <a:ext cx="8077199" cy="1469996"/>
          </a:xfrm>
          <a:prstGeom prst="rect">
            <a:avLst/>
          </a:prstGeom>
        </p:spPr>
      </p:pic>
      <p:pic>
        <p:nvPicPr>
          <p:cNvPr id="7" name="Picture 6">
            <a:extLst>
              <a:ext uri="{FF2B5EF4-FFF2-40B4-BE49-F238E27FC236}">
                <a16:creationId xmlns:a16="http://schemas.microsoft.com/office/drawing/2014/main" id="{25BD74AF-C522-FC2C-C9FB-2664E6AE5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4488277"/>
            <a:ext cx="917486" cy="827793"/>
          </a:xfrm>
          <a:prstGeom prst="rect">
            <a:avLst/>
          </a:prstGeom>
        </p:spPr>
      </p:pic>
      <p:pic>
        <p:nvPicPr>
          <p:cNvPr id="9" name="Picture 8">
            <a:extLst>
              <a:ext uri="{FF2B5EF4-FFF2-40B4-BE49-F238E27FC236}">
                <a16:creationId xmlns:a16="http://schemas.microsoft.com/office/drawing/2014/main" id="{D09B9A1B-1137-7356-4D2D-71FF9F538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506" y="4488276"/>
            <a:ext cx="863927" cy="827793"/>
          </a:xfrm>
          <a:prstGeom prst="rect">
            <a:avLst/>
          </a:prstGeom>
        </p:spPr>
      </p:pic>
      <p:pic>
        <p:nvPicPr>
          <p:cNvPr id="11" name="Picture 10">
            <a:extLst>
              <a:ext uri="{FF2B5EF4-FFF2-40B4-BE49-F238E27FC236}">
                <a16:creationId xmlns:a16="http://schemas.microsoft.com/office/drawing/2014/main" id="{44E216A1-A8D8-D747-5456-4FCEEC9B1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47791" y="4509207"/>
            <a:ext cx="863928" cy="827793"/>
          </a:xfrm>
          <a:prstGeom prst="rect">
            <a:avLst/>
          </a:prstGeom>
        </p:spPr>
      </p:pic>
      <p:pic>
        <p:nvPicPr>
          <p:cNvPr id="13" name="Picture 12">
            <a:extLst>
              <a:ext uri="{FF2B5EF4-FFF2-40B4-BE49-F238E27FC236}">
                <a16:creationId xmlns:a16="http://schemas.microsoft.com/office/drawing/2014/main" id="{A2BAB40A-CB73-06F5-475C-EAB459BAAB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917" y="4488275"/>
            <a:ext cx="813723" cy="827793"/>
          </a:xfrm>
          <a:prstGeom prst="rect">
            <a:avLst/>
          </a:prstGeom>
        </p:spPr>
      </p:pic>
      <p:pic>
        <p:nvPicPr>
          <p:cNvPr id="15" name="Picture 14">
            <a:extLst>
              <a:ext uri="{FF2B5EF4-FFF2-40B4-BE49-F238E27FC236}">
                <a16:creationId xmlns:a16="http://schemas.microsoft.com/office/drawing/2014/main" id="{65115F34-342D-5846-B655-71B34B53A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7179" y="4488274"/>
            <a:ext cx="863927" cy="827794"/>
          </a:xfrm>
          <a:prstGeom prst="rect">
            <a:avLst/>
          </a:prstGeom>
        </p:spPr>
      </p:pic>
      <p:cxnSp>
        <p:nvCxnSpPr>
          <p:cNvPr id="17" name="Straight Arrow Connector 16">
            <a:extLst>
              <a:ext uri="{FF2B5EF4-FFF2-40B4-BE49-F238E27FC236}">
                <a16:creationId xmlns:a16="http://schemas.microsoft.com/office/drawing/2014/main" id="{626B7B51-74CA-45C0-45A6-4C924A2D1F98}"/>
              </a:ext>
            </a:extLst>
          </p:cNvPr>
          <p:cNvCxnSpPr>
            <a:cxnSpLocks/>
          </p:cNvCxnSpPr>
          <p:nvPr/>
        </p:nvCxnSpPr>
        <p:spPr>
          <a:xfrm flipH="1" flipV="1">
            <a:off x="2253227" y="3803996"/>
            <a:ext cx="1344706" cy="8217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Flowchart: Connector 19">
            <a:extLst>
              <a:ext uri="{FF2B5EF4-FFF2-40B4-BE49-F238E27FC236}">
                <a16:creationId xmlns:a16="http://schemas.microsoft.com/office/drawing/2014/main" id="{462A603F-15DF-E3CC-7845-564AADD48409}"/>
              </a:ext>
            </a:extLst>
          </p:cNvPr>
          <p:cNvSpPr/>
          <p:nvPr/>
        </p:nvSpPr>
        <p:spPr>
          <a:xfrm>
            <a:off x="253999" y="2411506"/>
            <a:ext cx="2067859" cy="2034988"/>
          </a:xfrm>
          <a:prstGeom prst="flowChartConnecto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solidFill>
                  <a:schemeClr val="tx1"/>
                </a:solidFill>
              </a:rPr>
              <a:t>C and C++</a:t>
            </a:r>
          </a:p>
          <a:p>
            <a:pPr algn="ctr"/>
            <a:endParaRPr lang="en-US" dirty="0"/>
          </a:p>
          <a:p>
            <a:pPr algn="ctr"/>
            <a:r>
              <a:rPr lang="en-US" sz="1400" dirty="0"/>
              <a:t>Arduino uses a simplified version of </a:t>
            </a:r>
            <a:r>
              <a:rPr lang="en-US" sz="1400" b="1" dirty="0">
                <a:solidFill>
                  <a:srgbClr val="33969B"/>
                </a:solidFill>
              </a:rPr>
              <a:t>c and c++ </a:t>
            </a:r>
            <a:r>
              <a:rPr lang="en-US" sz="1400" dirty="0"/>
              <a:t>for programming</a:t>
            </a:r>
            <a:endParaRPr lang="en-IN" sz="1400" dirty="0"/>
          </a:p>
        </p:txBody>
      </p:sp>
      <p:cxnSp>
        <p:nvCxnSpPr>
          <p:cNvPr id="21" name="Straight Arrow Connector 20">
            <a:extLst>
              <a:ext uri="{FF2B5EF4-FFF2-40B4-BE49-F238E27FC236}">
                <a16:creationId xmlns:a16="http://schemas.microsoft.com/office/drawing/2014/main" id="{789E340C-A3A1-05A2-F5E2-B38F52D3C062}"/>
              </a:ext>
            </a:extLst>
          </p:cNvPr>
          <p:cNvCxnSpPr>
            <a:cxnSpLocks/>
          </p:cNvCxnSpPr>
          <p:nvPr/>
        </p:nvCxnSpPr>
        <p:spPr>
          <a:xfrm flipH="1" flipV="1">
            <a:off x="3733781" y="3192046"/>
            <a:ext cx="1118535" cy="14337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Flowchart: Connector 22">
            <a:extLst>
              <a:ext uri="{FF2B5EF4-FFF2-40B4-BE49-F238E27FC236}">
                <a16:creationId xmlns:a16="http://schemas.microsoft.com/office/drawing/2014/main" id="{ECDC62BF-17A2-955A-A28E-C85A22F1AC01}"/>
              </a:ext>
            </a:extLst>
          </p:cNvPr>
          <p:cNvSpPr/>
          <p:nvPr/>
        </p:nvSpPr>
        <p:spPr>
          <a:xfrm>
            <a:off x="1910052" y="897229"/>
            <a:ext cx="2528047" cy="2344274"/>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rPr>
              <a:t>Peripheral and Component</a:t>
            </a:r>
          </a:p>
          <a:p>
            <a:pPr algn="ctr"/>
            <a:endParaRPr lang="en-US" dirty="0"/>
          </a:p>
          <a:p>
            <a:pPr algn="ctr"/>
            <a:r>
              <a:rPr lang="en-US" sz="1400" dirty="0"/>
              <a:t>To interact with </a:t>
            </a:r>
            <a:r>
              <a:rPr lang="en-US" sz="1400" b="1" dirty="0">
                <a:solidFill>
                  <a:srgbClr val="FFC000"/>
                </a:solidFill>
              </a:rPr>
              <a:t>physical world </a:t>
            </a:r>
            <a:r>
              <a:rPr lang="en-US" sz="1400" dirty="0"/>
              <a:t>user will use various sensors , displays and other components</a:t>
            </a:r>
            <a:endParaRPr lang="en-IN" sz="1400" dirty="0"/>
          </a:p>
        </p:txBody>
      </p:sp>
      <p:cxnSp>
        <p:nvCxnSpPr>
          <p:cNvPr id="25" name="Straight Arrow Connector 24">
            <a:extLst>
              <a:ext uri="{FF2B5EF4-FFF2-40B4-BE49-F238E27FC236}">
                <a16:creationId xmlns:a16="http://schemas.microsoft.com/office/drawing/2014/main" id="{3E5060CE-1D1B-89DC-5D72-57B1ED843FBE}"/>
              </a:ext>
            </a:extLst>
          </p:cNvPr>
          <p:cNvCxnSpPr>
            <a:cxnSpLocks/>
            <a:stCxn id="11" idx="0"/>
          </p:cNvCxnSpPr>
          <p:nvPr/>
        </p:nvCxnSpPr>
        <p:spPr>
          <a:xfrm flipH="1" flipV="1">
            <a:off x="5720226" y="2776401"/>
            <a:ext cx="759529" cy="17328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Flowchart: Connector 26">
            <a:extLst>
              <a:ext uri="{FF2B5EF4-FFF2-40B4-BE49-F238E27FC236}">
                <a16:creationId xmlns:a16="http://schemas.microsoft.com/office/drawing/2014/main" id="{781A1C4F-F281-4E69-62F1-F400D512AC42}"/>
              </a:ext>
            </a:extLst>
          </p:cNvPr>
          <p:cNvSpPr/>
          <p:nvPr/>
        </p:nvSpPr>
        <p:spPr>
          <a:xfrm>
            <a:off x="4433390" y="369794"/>
            <a:ext cx="2403969" cy="2344274"/>
          </a:xfrm>
          <a:prstGeom prst="flowChartConnector">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a:t>ARDUINO IDE</a:t>
            </a:r>
          </a:p>
          <a:p>
            <a:pPr algn="ctr"/>
            <a:endParaRPr lang="en-US" dirty="0"/>
          </a:p>
          <a:p>
            <a:pPr algn="ctr"/>
            <a:r>
              <a:rPr lang="en-US" sz="1400" dirty="0"/>
              <a:t>IDE </a:t>
            </a:r>
            <a:r>
              <a:rPr lang="en-US" sz="1400" b="1" dirty="0">
                <a:solidFill>
                  <a:srgbClr val="C00000"/>
                </a:solidFill>
              </a:rPr>
              <a:t>software</a:t>
            </a:r>
            <a:r>
              <a:rPr lang="en-US" sz="1400" dirty="0"/>
              <a:t> is used to write , compile and upload the code to Arduino Uno board</a:t>
            </a:r>
          </a:p>
          <a:p>
            <a:pPr algn="ctr"/>
            <a:endParaRPr lang="en-IN" dirty="0"/>
          </a:p>
        </p:txBody>
      </p:sp>
      <p:cxnSp>
        <p:nvCxnSpPr>
          <p:cNvPr id="28" name="Straight Arrow Connector 27">
            <a:extLst>
              <a:ext uri="{FF2B5EF4-FFF2-40B4-BE49-F238E27FC236}">
                <a16:creationId xmlns:a16="http://schemas.microsoft.com/office/drawing/2014/main" id="{CDBBFB49-7E88-4229-6814-ED4F82C44D0D}"/>
              </a:ext>
            </a:extLst>
          </p:cNvPr>
          <p:cNvCxnSpPr>
            <a:cxnSpLocks/>
          </p:cNvCxnSpPr>
          <p:nvPr/>
        </p:nvCxnSpPr>
        <p:spPr>
          <a:xfrm flipV="1">
            <a:off x="7793778" y="2946343"/>
            <a:ext cx="406862" cy="1599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Connector 30">
            <a:extLst>
              <a:ext uri="{FF2B5EF4-FFF2-40B4-BE49-F238E27FC236}">
                <a16:creationId xmlns:a16="http://schemas.microsoft.com/office/drawing/2014/main" id="{AA7AA740-8883-F966-0589-6171601E1C1D}"/>
              </a:ext>
            </a:extLst>
          </p:cNvPr>
          <p:cNvSpPr/>
          <p:nvPr/>
        </p:nvSpPr>
        <p:spPr>
          <a:xfrm>
            <a:off x="6889893" y="286966"/>
            <a:ext cx="2742907" cy="2596818"/>
          </a:xfrm>
          <a:prstGeom prst="flowChartConnector">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b="1" dirty="0"/>
              <a:t>Arduino Uno Hardware </a:t>
            </a:r>
          </a:p>
          <a:p>
            <a:pPr algn="ctr"/>
            <a:endParaRPr lang="en-US" dirty="0"/>
          </a:p>
          <a:p>
            <a:pPr algn="ctr"/>
            <a:r>
              <a:rPr lang="en-US" sz="1400" dirty="0">
                <a:solidFill>
                  <a:schemeClr val="bg1">
                    <a:lumMod val="75000"/>
                  </a:schemeClr>
                </a:solidFill>
              </a:rPr>
              <a:t>It’s based on the </a:t>
            </a:r>
            <a:r>
              <a:rPr lang="en-US" sz="1400" dirty="0">
                <a:solidFill>
                  <a:srgbClr val="33969B"/>
                </a:solidFill>
              </a:rPr>
              <a:t>ATmega328P</a:t>
            </a:r>
            <a:r>
              <a:rPr lang="en-US" sz="1400" dirty="0">
                <a:solidFill>
                  <a:schemeClr val="bg1">
                    <a:lumMod val="75000"/>
                  </a:schemeClr>
                </a:solidFill>
              </a:rPr>
              <a:t> microcontroller and provides </a:t>
            </a:r>
            <a:r>
              <a:rPr lang="en-US" sz="1400" dirty="0">
                <a:solidFill>
                  <a:srgbClr val="33969B"/>
                </a:solidFill>
              </a:rPr>
              <a:t>I/O</a:t>
            </a:r>
          </a:p>
          <a:p>
            <a:pPr algn="ctr"/>
            <a:r>
              <a:rPr lang="en-US" sz="1400" dirty="0">
                <a:solidFill>
                  <a:schemeClr val="bg1">
                    <a:lumMod val="75000"/>
                  </a:schemeClr>
                </a:solidFill>
              </a:rPr>
              <a:t>Pins and various onboard components. </a:t>
            </a:r>
            <a:endParaRPr lang="en-IN" sz="1400" dirty="0">
              <a:solidFill>
                <a:schemeClr val="bg1">
                  <a:lumMod val="75000"/>
                </a:schemeClr>
              </a:solidFill>
            </a:endParaRPr>
          </a:p>
        </p:txBody>
      </p:sp>
      <p:cxnSp>
        <p:nvCxnSpPr>
          <p:cNvPr id="33" name="Straight Arrow Connector 32">
            <a:extLst>
              <a:ext uri="{FF2B5EF4-FFF2-40B4-BE49-F238E27FC236}">
                <a16:creationId xmlns:a16="http://schemas.microsoft.com/office/drawing/2014/main" id="{3E3524AE-96DA-6D4E-6CF2-A9C6482A9648}"/>
              </a:ext>
            </a:extLst>
          </p:cNvPr>
          <p:cNvCxnSpPr>
            <a:cxnSpLocks/>
          </p:cNvCxnSpPr>
          <p:nvPr/>
        </p:nvCxnSpPr>
        <p:spPr>
          <a:xfrm flipV="1">
            <a:off x="9195476" y="3464176"/>
            <a:ext cx="1110481" cy="11439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Connector 35">
            <a:extLst>
              <a:ext uri="{FF2B5EF4-FFF2-40B4-BE49-F238E27FC236}">
                <a16:creationId xmlns:a16="http://schemas.microsoft.com/office/drawing/2014/main" id="{0426E906-2A0C-A9E5-EEFA-FB12C0D5795A}"/>
              </a:ext>
            </a:extLst>
          </p:cNvPr>
          <p:cNvSpPr/>
          <p:nvPr/>
        </p:nvSpPr>
        <p:spPr>
          <a:xfrm>
            <a:off x="9539726" y="1274153"/>
            <a:ext cx="2382051" cy="2226227"/>
          </a:xfrm>
          <a:prstGeom prst="flowChartConnector">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Libraries </a:t>
            </a:r>
          </a:p>
          <a:p>
            <a:pPr algn="ctr"/>
            <a:endParaRPr lang="en-US" dirty="0"/>
          </a:p>
          <a:p>
            <a:pPr algn="ctr"/>
            <a:r>
              <a:rPr lang="en-US" sz="1400" dirty="0"/>
              <a:t>Arduino Uno takes benefits from the vast </a:t>
            </a:r>
            <a:r>
              <a:rPr lang="en-US" sz="1400" b="1" dirty="0">
                <a:solidFill>
                  <a:srgbClr val="FF0000"/>
                </a:solidFill>
              </a:rPr>
              <a:t>collection</a:t>
            </a:r>
            <a:r>
              <a:rPr lang="en-US" sz="1400" dirty="0"/>
              <a:t> of libraries simply interacting with various components</a:t>
            </a:r>
            <a:endParaRPr lang="en-IN" sz="1400" dirty="0"/>
          </a:p>
        </p:txBody>
      </p:sp>
      <p:sp>
        <p:nvSpPr>
          <p:cNvPr id="37" name="TextBox 36">
            <a:extLst>
              <a:ext uri="{FF2B5EF4-FFF2-40B4-BE49-F238E27FC236}">
                <a16:creationId xmlns:a16="http://schemas.microsoft.com/office/drawing/2014/main" id="{9FCD67B4-0B40-66C6-28F4-F4EABDFE6950}"/>
              </a:ext>
            </a:extLst>
          </p:cNvPr>
          <p:cNvSpPr txBox="1"/>
          <p:nvPr/>
        </p:nvSpPr>
        <p:spPr>
          <a:xfrm>
            <a:off x="156978" y="186793"/>
            <a:ext cx="4153784" cy="461665"/>
          </a:xfrm>
          <a:prstGeom prst="rect">
            <a:avLst/>
          </a:prstGeom>
          <a:noFill/>
        </p:spPr>
        <p:txBody>
          <a:bodyPr wrap="square" rtlCol="0">
            <a:spAutoFit/>
          </a:bodyPr>
          <a:lstStyle/>
          <a:p>
            <a:r>
              <a:rPr lang="en-US" sz="2400" b="1" dirty="0"/>
              <a:t>Technology Stack:</a:t>
            </a:r>
            <a:endParaRPr lang="en-IN" sz="2400" b="1" dirty="0"/>
          </a:p>
        </p:txBody>
      </p:sp>
    </p:spTree>
    <p:extLst>
      <p:ext uri="{BB962C8B-B14F-4D97-AF65-F5344CB8AC3E}">
        <p14:creationId xmlns:p14="http://schemas.microsoft.com/office/powerpoint/2010/main" val="1105820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A678C47-4E62-AFB5-2AB8-226B75F35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627" y="4427548"/>
            <a:ext cx="2994773" cy="2091938"/>
          </a:xfrm>
          <a:prstGeom prst="rect">
            <a:avLst/>
          </a:prstGeom>
          <a:effectLst>
            <a:glow rad="127000">
              <a:schemeClr val="accent1">
                <a:alpha val="1000"/>
              </a:schemeClr>
            </a:glow>
            <a:outerShdw dist="50800" dir="5400000" algn="ctr" rotWithShape="0">
              <a:srgbClr val="000000">
                <a:alpha val="74000"/>
              </a:srgbClr>
            </a:outerShdw>
            <a:reflection endPos="0" dist="50800" dir="5400000" sy="-100000" algn="bl" rotWithShape="0"/>
          </a:effectLst>
        </p:spPr>
      </p:pic>
      <p:sp>
        <p:nvSpPr>
          <p:cNvPr id="8" name="TextBox 7">
            <a:extLst>
              <a:ext uri="{FF2B5EF4-FFF2-40B4-BE49-F238E27FC236}">
                <a16:creationId xmlns:a16="http://schemas.microsoft.com/office/drawing/2014/main" id="{2914C429-F59C-673F-D9E2-B5845C5E1702}"/>
              </a:ext>
            </a:extLst>
          </p:cNvPr>
          <p:cNvSpPr txBox="1"/>
          <p:nvPr/>
        </p:nvSpPr>
        <p:spPr>
          <a:xfrm>
            <a:off x="415138" y="338514"/>
            <a:ext cx="8148917" cy="646331"/>
          </a:xfrm>
          <a:prstGeom prst="rect">
            <a:avLst/>
          </a:prstGeom>
          <a:noFill/>
        </p:spPr>
        <p:txBody>
          <a:bodyPr wrap="square" rtlCol="0">
            <a:spAutoFit/>
          </a:bodyPr>
          <a:lstStyle/>
          <a:p>
            <a:r>
              <a:rPr lang="en-US" sz="3600" b="1" dirty="0"/>
              <a:t>Unique Selling Point(USP):</a:t>
            </a:r>
            <a:endParaRPr lang="en-IN" sz="3600" b="1" dirty="0"/>
          </a:p>
        </p:txBody>
      </p:sp>
      <p:pic>
        <p:nvPicPr>
          <p:cNvPr id="10" name="Picture 9">
            <a:extLst>
              <a:ext uri="{FF2B5EF4-FFF2-40B4-BE49-F238E27FC236}">
                <a16:creationId xmlns:a16="http://schemas.microsoft.com/office/drawing/2014/main" id="{44ECBEBA-F22E-AF69-7489-FFD006BC8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4747" y="338514"/>
            <a:ext cx="920425" cy="646331"/>
          </a:xfrm>
          <a:prstGeom prst="rect">
            <a:avLst/>
          </a:prstGeom>
        </p:spPr>
      </p:pic>
      <p:sp>
        <p:nvSpPr>
          <p:cNvPr id="11" name="TextBox 10">
            <a:extLst>
              <a:ext uri="{FF2B5EF4-FFF2-40B4-BE49-F238E27FC236}">
                <a16:creationId xmlns:a16="http://schemas.microsoft.com/office/drawing/2014/main" id="{943E0DD8-AC35-7B7A-6EFC-E719E13DF9E0}"/>
              </a:ext>
            </a:extLst>
          </p:cNvPr>
          <p:cNvSpPr txBox="1"/>
          <p:nvPr/>
        </p:nvSpPr>
        <p:spPr>
          <a:xfrm>
            <a:off x="188859" y="1088172"/>
            <a:ext cx="7915835" cy="6678751"/>
          </a:xfrm>
          <a:prstGeom prst="rect">
            <a:avLst/>
          </a:prstGeom>
          <a:noFill/>
        </p:spPr>
        <p:txBody>
          <a:bodyPr wrap="square" rtlCol="0">
            <a:spAutoFit/>
          </a:bodyPr>
          <a:lstStyle/>
          <a:p>
            <a:pPr marL="342900" indent="-342900">
              <a:buFont typeface="Wingdings" panose="05000000000000000000" pitchFamily="2" charset="2"/>
              <a:buChar char="v"/>
            </a:pPr>
            <a:r>
              <a:rPr lang="en-US" sz="2000" dirty="0"/>
              <a:t>Our revolutionary Smart Sparsh is more than just a product; it's a lifeline for people with </a:t>
            </a:r>
            <a:r>
              <a:rPr lang="en-US" sz="2000" b="1" dirty="0">
                <a:solidFill>
                  <a:schemeClr val="accent1"/>
                </a:solidFill>
              </a:rPr>
              <a:t>disabilities</a:t>
            </a:r>
            <a:r>
              <a:rPr lang="en-US" sz="2000" dirty="0"/>
              <a:t>. With cutting-edge technology and a commitment to inclusivity, we've crafted Smart Sparsh to deliver:-</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Unmatched Adaptability: Our device  is designed to adapt to various </a:t>
            </a:r>
            <a:r>
              <a:rPr lang="en-US" sz="2000" b="1" dirty="0">
                <a:solidFill>
                  <a:schemeClr val="accent1"/>
                </a:solidFill>
              </a:rPr>
              <a:t>disabilities, </a:t>
            </a:r>
            <a:r>
              <a:rPr lang="en-US" sz="2000" dirty="0"/>
              <a:t>allowing for customization to meet the unique needs of every user.</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Seamless Integration: Our device seamlessly integrates into daily life, making it an </a:t>
            </a:r>
            <a:r>
              <a:rPr lang="en-US" sz="2000" b="1" dirty="0">
                <a:solidFill>
                  <a:schemeClr val="accent1"/>
                </a:solidFill>
              </a:rPr>
              <a:t>indispensable tool </a:t>
            </a:r>
            <a:r>
              <a:rPr lang="en-US" sz="2000" dirty="0"/>
              <a:t>for enhancing mobility, communication, and access to information.</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r>
              <a:rPr lang="en-US" sz="2000" dirty="0"/>
              <a:t>Low Cost Production: Since our device doesn't consist of any </a:t>
            </a:r>
            <a:r>
              <a:rPr lang="en-US" sz="2000" b="1" dirty="0">
                <a:solidFill>
                  <a:schemeClr val="accent1"/>
                </a:solidFill>
              </a:rPr>
              <a:t>expensive sensors </a:t>
            </a:r>
          </a:p>
          <a:p>
            <a:pPr marL="342900" indent="-342900">
              <a:buFont typeface="Wingdings" panose="05000000000000000000" pitchFamily="2" charset="2"/>
              <a:buChar char="v"/>
            </a:pPr>
            <a:r>
              <a:rPr lang="en-US" sz="2000" dirty="0"/>
              <a:t>and other expensive components that makes our device most feasible one for the people belonging to any status</a:t>
            </a:r>
          </a:p>
          <a:p>
            <a:endParaRPr lang="en-US" dirty="0"/>
          </a:p>
          <a:p>
            <a:endParaRPr lang="en-US" dirty="0"/>
          </a:p>
          <a:p>
            <a:endParaRPr lang="en-US" dirty="0"/>
          </a:p>
          <a:p>
            <a:endParaRPr lang="en-US" dirty="0"/>
          </a:p>
          <a:p>
            <a:endParaRPr lang="en-US" dirty="0"/>
          </a:p>
          <a:p>
            <a:endParaRPr lang="en-IN" dirty="0"/>
          </a:p>
        </p:txBody>
      </p:sp>
      <p:pic>
        <p:nvPicPr>
          <p:cNvPr id="3" name="Picture 2">
            <a:extLst>
              <a:ext uri="{FF2B5EF4-FFF2-40B4-BE49-F238E27FC236}">
                <a16:creationId xmlns:a16="http://schemas.microsoft.com/office/drawing/2014/main" id="{5E98B6D0-1501-FBB0-2AB1-10473B1005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628" y="338514"/>
            <a:ext cx="2994772" cy="3991439"/>
          </a:xfrm>
          <a:prstGeom prst="rect">
            <a:avLst/>
          </a:prstGeom>
        </p:spPr>
      </p:pic>
    </p:spTree>
    <p:extLst>
      <p:ext uri="{BB962C8B-B14F-4D97-AF65-F5344CB8AC3E}">
        <p14:creationId xmlns:p14="http://schemas.microsoft.com/office/powerpoint/2010/main" val="451945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6E6F3B-AA2F-263A-80F8-175E400E9CE8}"/>
              </a:ext>
            </a:extLst>
          </p:cNvPr>
          <p:cNvSpPr txBox="1"/>
          <p:nvPr/>
        </p:nvSpPr>
        <p:spPr>
          <a:xfrm>
            <a:off x="632737" y="305606"/>
            <a:ext cx="5074023" cy="523220"/>
          </a:xfrm>
          <a:prstGeom prst="rect">
            <a:avLst/>
          </a:prstGeom>
          <a:noFill/>
        </p:spPr>
        <p:txBody>
          <a:bodyPr wrap="square" rtlCol="0">
            <a:spAutoFit/>
          </a:bodyPr>
          <a:lstStyle/>
          <a:p>
            <a:r>
              <a:rPr lang="en-US" sz="2800" b="1" dirty="0"/>
              <a:t>CONCLUSION:</a:t>
            </a:r>
            <a:endParaRPr lang="en-IN" sz="2800" b="1" dirty="0"/>
          </a:p>
        </p:txBody>
      </p:sp>
      <p:sp>
        <p:nvSpPr>
          <p:cNvPr id="5" name="TextBox 4">
            <a:extLst>
              <a:ext uri="{FF2B5EF4-FFF2-40B4-BE49-F238E27FC236}">
                <a16:creationId xmlns:a16="http://schemas.microsoft.com/office/drawing/2014/main" id="{641C7050-9564-A8D6-AF49-B81D3B2FC75C}"/>
              </a:ext>
            </a:extLst>
          </p:cNvPr>
          <p:cNvSpPr txBox="1"/>
          <p:nvPr/>
        </p:nvSpPr>
        <p:spPr>
          <a:xfrm>
            <a:off x="609600" y="1004047"/>
            <a:ext cx="6400800" cy="5216813"/>
          </a:xfrm>
          <a:prstGeom prst="rect">
            <a:avLst/>
          </a:prstGeom>
          <a:noFill/>
        </p:spPr>
        <p:txBody>
          <a:bodyPr wrap="square" rtlCol="0">
            <a:spAutoFit/>
          </a:bodyPr>
          <a:lstStyle/>
          <a:p>
            <a:pPr marL="285750" indent="-285750">
              <a:buFont typeface="Wingdings" panose="05000000000000000000" pitchFamily="2" charset="2"/>
              <a:buChar char="v"/>
            </a:pPr>
            <a:r>
              <a:rPr lang="en-US" sz="1750" dirty="0"/>
              <a:t>The development of a Smart Sparsh  using Arduino technology offers an innovative and inclusive solution that addresses the needs of both physically challenged individuals and those with limited financial resources. By focusing on </a:t>
            </a:r>
            <a:r>
              <a:rPr lang="en-US" sz="1750" b="1" dirty="0">
                <a:solidFill>
                  <a:schemeClr val="accent3"/>
                </a:solidFill>
              </a:rPr>
              <a:t>cost-effective</a:t>
            </a:r>
            <a:r>
              <a:rPr lang="en-US" sz="1750" dirty="0"/>
              <a:t> sensor solutions, this project ensures affordability and accessibility for a broader demographic, making it a significant step toward promoting equal opportunities for technology-driven assistance.</a:t>
            </a:r>
          </a:p>
          <a:p>
            <a:pPr marL="285750" indent="-285750">
              <a:buFont typeface="Wingdings" panose="05000000000000000000" pitchFamily="2" charset="2"/>
              <a:buChar char="v"/>
            </a:pPr>
            <a:endParaRPr lang="en-US" sz="1750" dirty="0"/>
          </a:p>
          <a:p>
            <a:pPr marL="285750" indent="-285750">
              <a:buFont typeface="Wingdings" panose="05000000000000000000" pitchFamily="2" charset="2"/>
              <a:buChar char="v"/>
            </a:pPr>
            <a:r>
              <a:rPr lang="en-US" sz="1750" dirty="0"/>
              <a:t>Ultimately, the success of this project lies in its ability to provide </a:t>
            </a:r>
            <a:r>
              <a:rPr lang="en-US" sz="1750" b="1" dirty="0">
                <a:solidFill>
                  <a:schemeClr val="accent3"/>
                </a:solidFill>
              </a:rPr>
              <a:t>affordable</a:t>
            </a:r>
            <a:r>
              <a:rPr lang="en-US" sz="1750" dirty="0"/>
              <a:t> and practical solutions, allowing individuals from all walks of life to benefit from the advantages of technology, thus embodying the true spirit of innovation and accessibility.</a:t>
            </a:r>
          </a:p>
          <a:p>
            <a:pPr marL="285750" indent="-285750">
              <a:buFont typeface="Wingdings" panose="05000000000000000000" pitchFamily="2" charset="2"/>
              <a:buChar char="v"/>
            </a:pPr>
            <a:endParaRPr lang="en-US" sz="1750" dirty="0"/>
          </a:p>
          <a:p>
            <a:pPr marL="285750" indent="-285750">
              <a:buFont typeface="Wingdings" panose="05000000000000000000" pitchFamily="2" charset="2"/>
              <a:buChar char="v"/>
            </a:pPr>
            <a:r>
              <a:rPr lang="en-US" sz="1750" dirty="0"/>
              <a:t>Furthermore, this project demonstrates the versatility of </a:t>
            </a:r>
            <a:r>
              <a:rPr lang="en-US" sz="1750" b="1" dirty="0">
                <a:solidFill>
                  <a:schemeClr val="accent3"/>
                </a:solidFill>
              </a:rPr>
              <a:t>Arduino technology </a:t>
            </a:r>
            <a:r>
              <a:rPr lang="en-US" sz="1750" dirty="0"/>
              <a:t>in creating solutions that positively impact people's lives. Whether it's controlling smart home devices, assisting in daily tasks, or enhancing communication, the one-hand remote opens up new possibilities for users, making it a valuable addition to the world of assistive technology.</a:t>
            </a:r>
            <a:endParaRPr lang="en-IN" sz="1750" dirty="0"/>
          </a:p>
        </p:txBody>
      </p:sp>
      <p:sp>
        <p:nvSpPr>
          <p:cNvPr id="6" name="Flowchart: Terminator 5">
            <a:extLst>
              <a:ext uri="{FF2B5EF4-FFF2-40B4-BE49-F238E27FC236}">
                <a16:creationId xmlns:a16="http://schemas.microsoft.com/office/drawing/2014/main" id="{B99BF7D2-2125-DDAB-BE49-AF04A8DE01A4}"/>
              </a:ext>
            </a:extLst>
          </p:cNvPr>
          <p:cNvSpPr/>
          <p:nvPr/>
        </p:nvSpPr>
        <p:spPr>
          <a:xfrm>
            <a:off x="8435789" y="672832"/>
            <a:ext cx="2294965" cy="523220"/>
          </a:xfrm>
          <a:prstGeom prst="flowChartTerminator">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Our program</a:t>
            </a:r>
            <a:endParaRPr lang="en-IN" dirty="0"/>
          </a:p>
        </p:txBody>
      </p:sp>
      <p:cxnSp>
        <p:nvCxnSpPr>
          <p:cNvPr id="8" name="Straight Arrow Connector 7">
            <a:extLst>
              <a:ext uri="{FF2B5EF4-FFF2-40B4-BE49-F238E27FC236}">
                <a16:creationId xmlns:a16="http://schemas.microsoft.com/office/drawing/2014/main" id="{39D749F2-81F5-CBF2-406E-F7E3C5394EF3}"/>
              </a:ext>
            </a:extLst>
          </p:cNvPr>
          <p:cNvCxnSpPr>
            <a:cxnSpLocks/>
          </p:cNvCxnSpPr>
          <p:nvPr/>
        </p:nvCxnSpPr>
        <p:spPr>
          <a:xfrm>
            <a:off x="9604490" y="1185743"/>
            <a:ext cx="17929" cy="5525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Terminator 11">
            <a:extLst>
              <a:ext uri="{FF2B5EF4-FFF2-40B4-BE49-F238E27FC236}">
                <a16:creationId xmlns:a16="http://schemas.microsoft.com/office/drawing/2014/main" id="{1DC70502-F410-1C05-F05E-ABE8FC654885}"/>
              </a:ext>
            </a:extLst>
          </p:cNvPr>
          <p:cNvSpPr/>
          <p:nvPr/>
        </p:nvSpPr>
        <p:spPr>
          <a:xfrm>
            <a:off x="8582513" y="1784460"/>
            <a:ext cx="2115672" cy="523220"/>
          </a:xfrm>
          <a:prstGeom prst="flowChartTermina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 void setup()</a:t>
            </a:r>
            <a:endParaRPr lang="en-IN" dirty="0"/>
          </a:p>
        </p:txBody>
      </p:sp>
      <p:sp>
        <p:nvSpPr>
          <p:cNvPr id="14" name="Flowchart: Terminator 13">
            <a:extLst>
              <a:ext uri="{FF2B5EF4-FFF2-40B4-BE49-F238E27FC236}">
                <a16:creationId xmlns:a16="http://schemas.microsoft.com/office/drawing/2014/main" id="{3FC3310C-C6C2-80F3-1EB8-5C5F716C9675}"/>
              </a:ext>
            </a:extLst>
          </p:cNvPr>
          <p:cNvSpPr/>
          <p:nvPr/>
        </p:nvSpPr>
        <p:spPr>
          <a:xfrm>
            <a:off x="8722660" y="2888245"/>
            <a:ext cx="2008094" cy="523220"/>
          </a:xfrm>
          <a:prstGeom prst="flowChartTerminator">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 void loop()</a:t>
            </a:r>
            <a:endParaRPr lang="en-IN" dirty="0"/>
          </a:p>
        </p:txBody>
      </p:sp>
      <p:cxnSp>
        <p:nvCxnSpPr>
          <p:cNvPr id="20" name="Straight Arrow Connector 19">
            <a:extLst>
              <a:ext uri="{FF2B5EF4-FFF2-40B4-BE49-F238E27FC236}">
                <a16:creationId xmlns:a16="http://schemas.microsoft.com/office/drawing/2014/main" id="{E2331D91-52D5-1CD3-B10E-40DAD38235E6}"/>
              </a:ext>
            </a:extLst>
          </p:cNvPr>
          <p:cNvCxnSpPr/>
          <p:nvPr/>
        </p:nvCxnSpPr>
        <p:spPr>
          <a:xfrm>
            <a:off x="9622420" y="2374309"/>
            <a:ext cx="17929" cy="5525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08F70A4-9D74-E075-E2F4-03A4AEC5C89A}"/>
              </a:ext>
            </a:extLst>
          </p:cNvPr>
          <p:cNvCxnSpPr>
            <a:cxnSpLocks/>
          </p:cNvCxnSpPr>
          <p:nvPr/>
        </p:nvCxnSpPr>
        <p:spPr>
          <a:xfrm>
            <a:off x="9609868" y="3461663"/>
            <a:ext cx="30481" cy="6242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Flowchart: Terminator 21">
            <a:extLst>
              <a:ext uri="{FF2B5EF4-FFF2-40B4-BE49-F238E27FC236}">
                <a16:creationId xmlns:a16="http://schemas.microsoft.com/office/drawing/2014/main" id="{5D3145E7-7A42-B6DA-162E-670E33F9317F}"/>
              </a:ext>
            </a:extLst>
          </p:cNvPr>
          <p:cNvSpPr/>
          <p:nvPr/>
        </p:nvSpPr>
        <p:spPr>
          <a:xfrm>
            <a:off x="8848166" y="4152552"/>
            <a:ext cx="1882588" cy="523220"/>
          </a:xfrm>
          <a:prstGeom prst="flowChartTermina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If (case1)</a:t>
            </a:r>
            <a:endParaRPr lang="en-IN" dirty="0"/>
          </a:p>
        </p:txBody>
      </p:sp>
      <p:cxnSp>
        <p:nvCxnSpPr>
          <p:cNvPr id="23" name="Straight Arrow Connector 22">
            <a:extLst>
              <a:ext uri="{FF2B5EF4-FFF2-40B4-BE49-F238E27FC236}">
                <a16:creationId xmlns:a16="http://schemas.microsoft.com/office/drawing/2014/main" id="{03EF0700-2E56-AFFD-260C-3837750BE2E4}"/>
              </a:ext>
            </a:extLst>
          </p:cNvPr>
          <p:cNvCxnSpPr>
            <a:cxnSpLocks/>
          </p:cNvCxnSpPr>
          <p:nvPr/>
        </p:nvCxnSpPr>
        <p:spPr>
          <a:xfrm>
            <a:off x="9662759" y="4760258"/>
            <a:ext cx="0" cy="724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Terminator 24">
            <a:extLst>
              <a:ext uri="{FF2B5EF4-FFF2-40B4-BE49-F238E27FC236}">
                <a16:creationId xmlns:a16="http://schemas.microsoft.com/office/drawing/2014/main" id="{93D9F0ED-BB5A-2355-4645-94AC98FBC332}"/>
              </a:ext>
            </a:extLst>
          </p:cNvPr>
          <p:cNvSpPr/>
          <p:nvPr/>
        </p:nvSpPr>
        <p:spPr>
          <a:xfrm>
            <a:off x="8901953" y="5525633"/>
            <a:ext cx="1730190" cy="552545"/>
          </a:xfrm>
          <a:prstGeom prst="flowChartTerminator">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else(case2)</a:t>
            </a:r>
            <a:endParaRPr lang="en-IN" dirty="0"/>
          </a:p>
        </p:txBody>
      </p:sp>
      <p:cxnSp>
        <p:nvCxnSpPr>
          <p:cNvPr id="27" name="Straight Arrow Connector 26">
            <a:extLst>
              <a:ext uri="{FF2B5EF4-FFF2-40B4-BE49-F238E27FC236}">
                <a16:creationId xmlns:a16="http://schemas.microsoft.com/office/drawing/2014/main" id="{C2A16675-7C92-BA3D-A3C1-7816629CF87D}"/>
              </a:ext>
            </a:extLst>
          </p:cNvPr>
          <p:cNvCxnSpPr>
            <a:cxnSpLocks/>
          </p:cNvCxnSpPr>
          <p:nvPr/>
        </p:nvCxnSpPr>
        <p:spPr>
          <a:xfrm>
            <a:off x="10766611" y="4282509"/>
            <a:ext cx="74407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7993AC-E567-DE06-706C-A2861C732B26}"/>
              </a:ext>
            </a:extLst>
          </p:cNvPr>
          <p:cNvCxnSpPr>
            <a:cxnSpLocks/>
          </p:cNvCxnSpPr>
          <p:nvPr/>
        </p:nvCxnSpPr>
        <p:spPr>
          <a:xfrm flipH="1" flipV="1">
            <a:off x="10710434" y="3077124"/>
            <a:ext cx="761999" cy="2599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70ED412-E02B-3261-4937-9E35B3E8C79A}"/>
              </a:ext>
            </a:extLst>
          </p:cNvPr>
          <p:cNvCxnSpPr>
            <a:cxnSpLocks/>
          </p:cNvCxnSpPr>
          <p:nvPr/>
        </p:nvCxnSpPr>
        <p:spPr>
          <a:xfrm flipV="1">
            <a:off x="10625269" y="4806397"/>
            <a:ext cx="885413" cy="670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12E64ED-A355-E74B-D71B-882B24BBC647}"/>
              </a:ext>
            </a:extLst>
          </p:cNvPr>
          <p:cNvSpPr txBox="1"/>
          <p:nvPr/>
        </p:nvSpPr>
        <p:spPr>
          <a:xfrm>
            <a:off x="10784541" y="3887082"/>
            <a:ext cx="1595718" cy="369332"/>
          </a:xfrm>
          <a:prstGeom prst="rect">
            <a:avLst/>
          </a:prstGeom>
          <a:noFill/>
        </p:spPr>
        <p:txBody>
          <a:bodyPr wrap="square" rtlCol="0">
            <a:spAutoFit/>
          </a:bodyPr>
          <a:lstStyle/>
          <a:p>
            <a:r>
              <a:rPr lang="en-US" b="1" dirty="0"/>
              <a:t>true </a:t>
            </a:r>
            <a:endParaRPr lang="en-IN" b="1" dirty="0"/>
          </a:p>
        </p:txBody>
      </p:sp>
      <p:sp>
        <p:nvSpPr>
          <p:cNvPr id="36" name="TextBox 35">
            <a:extLst>
              <a:ext uri="{FF2B5EF4-FFF2-40B4-BE49-F238E27FC236}">
                <a16:creationId xmlns:a16="http://schemas.microsoft.com/office/drawing/2014/main" id="{E3701B3F-9013-7AB4-846C-057D485B78AA}"/>
              </a:ext>
            </a:extLst>
          </p:cNvPr>
          <p:cNvSpPr txBox="1"/>
          <p:nvPr/>
        </p:nvSpPr>
        <p:spPr>
          <a:xfrm rot="5400000">
            <a:off x="8708324" y="5340967"/>
            <a:ext cx="1515036" cy="369332"/>
          </a:xfrm>
          <a:prstGeom prst="rect">
            <a:avLst/>
          </a:prstGeom>
          <a:noFill/>
        </p:spPr>
        <p:txBody>
          <a:bodyPr wrap="square" rtlCol="0">
            <a:spAutoFit/>
          </a:bodyPr>
          <a:lstStyle/>
          <a:p>
            <a:r>
              <a:rPr lang="en-US" b="1" dirty="0"/>
              <a:t>false</a:t>
            </a:r>
            <a:endParaRPr lang="en-IN" b="1" dirty="0"/>
          </a:p>
        </p:txBody>
      </p:sp>
      <p:sp>
        <p:nvSpPr>
          <p:cNvPr id="38" name="TextBox 37">
            <a:extLst>
              <a:ext uri="{FF2B5EF4-FFF2-40B4-BE49-F238E27FC236}">
                <a16:creationId xmlns:a16="http://schemas.microsoft.com/office/drawing/2014/main" id="{1C7E1483-DAE1-6E73-ED34-5A4078547A88}"/>
              </a:ext>
            </a:extLst>
          </p:cNvPr>
          <p:cNvSpPr txBox="1"/>
          <p:nvPr/>
        </p:nvSpPr>
        <p:spPr>
          <a:xfrm>
            <a:off x="7422776" y="197884"/>
            <a:ext cx="2958353" cy="369332"/>
          </a:xfrm>
          <a:prstGeom prst="rect">
            <a:avLst/>
          </a:prstGeom>
          <a:noFill/>
        </p:spPr>
        <p:txBody>
          <a:bodyPr wrap="square" rtlCol="0">
            <a:spAutoFit/>
          </a:bodyPr>
          <a:lstStyle/>
          <a:p>
            <a:r>
              <a:rPr lang="en-US" b="1" dirty="0"/>
              <a:t>Work flowchart:</a:t>
            </a:r>
            <a:endParaRPr lang="en-IN" b="1" dirty="0"/>
          </a:p>
        </p:txBody>
      </p:sp>
      <p:pic>
        <p:nvPicPr>
          <p:cNvPr id="40" name="Picture 39">
            <a:extLst>
              <a:ext uri="{FF2B5EF4-FFF2-40B4-BE49-F238E27FC236}">
                <a16:creationId xmlns:a16="http://schemas.microsoft.com/office/drawing/2014/main" id="{352411A0-2D84-F640-D442-0EC4DD6C5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331" y="305606"/>
            <a:ext cx="945734" cy="523220"/>
          </a:xfrm>
          <a:prstGeom prst="rect">
            <a:avLst/>
          </a:prstGeom>
        </p:spPr>
      </p:pic>
      <p:sp>
        <p:nvSpPr>
          <p:cNvPr id="2" name="Flowchart: Terminator 1">
            <a:extLst>
              <a:ext uri="{FF2B5EF4-FFF2-40B4-BE49-F238E27FC236}">
                <a16:creationId xmlns:a16="http://schemas.microsoft.com/office/drawing/2014/main" id="{216EA9CD-6230-64EC-52DA-988B92453B90}"/>
              </a:ext>
            </a:extLst>
          </p:cNvPr>
          <p:cNvSpPr/>
          <p:nvPr/>
        </p:nvSpPr>
        <p:spPr>
          <a:xfrm rot="5400000">
            <a:off x="10843549" y="3697092"/>
            <a:ext cx="1780989" cy="523220"/>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Display on LCD</a:t>
            </a:r>
            <a:endParaRPr lang="en-IN" dirty="0"/>
          </a:p>
        </p:txBody>
      </p:sp>
    </p:spTree>
    <p:extLst>
      <p:ext uri="{BB962C8B-B14F-4D97-AF65-F5344CB8AC3E}">
        <p14:creationId xmlns:p14="http://schemas.microsoft.com/office/powerpoint/2010/main" val="95470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54606C-77DF-2398-1FBD-89713AD12613}"/>
              </a:ext>
            </a:extLst>
          </p:cNvPr>
          <p:cNvSpPr txBox="1"/>
          <p:nvPr/>
        </p:nvSpPr>
        <p:spPr>
          <a:xfrm>
            <a:off x="2662517" y="451829"/>
            <a:ext cx="8130988" cy="646331"/>
          </a:xfrm>
          <a:prstGeom prst="rect">
            <a:avLst/>
          </a:prstGeom>
          <a:noFill/>
        </p:spPr>
        <p:txBody>
          <a:bodyPr wrap="square" rtlCol="0">
            <a:spAutoFit/>
          </a:bodyPr>
          <a:lstStyle/>
          <a:p>
            <a:r>
              <a:rPr lang="en-US" sz="3600" b="1" u="sng" dirty="0">
                <a:latin typeface="Aharoni" panose="02010803020104030203" pitchFamily="2" charset="-79"/>
                <a:cs typeface="Aharoni" panose="02010803020104030203" pitchFamily="2" charset="-79"/>
              </a:rPr>
              <a:t>Demonstration of the video :-</a:t>
            </a:r>
            <a:endParaRPr lang="en-IN" sz="3600" b="1" u="sng" dirty="0">
              <a:latin typeface="Aharoni" panose="02010803020104030203" pitchFamily="2" charset="-79"/>
              <a:cs typeface="Aharoni" panose="02010803020104030203" pitchFamily="2" charset="-79"/>
            </a:endParaRPr>
          </a:p>
        </p:txBody>
      </p:sp>
      <p:pic>
        <p:nvPicPr>
          <p:cNvPr id="3" name="video ppt">
            <a:hlinkClick r:id="" action="ppaction://media"/>
            <a:extLst>
              <a:ext uri="{FF2B5EF4-FFF2-40B4-BE49-F238E27FC236}">
                <a16:creationId xmlns:a16="http://schemas.microsoft.com/office/drawing/2014/main" id="{E6770381-2C40-40BA-37D3-B3144F5C40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64659" y="1237129"/>
            <a:ext cx="8256494" cy="5047130"/>
          </a:xfrm>
          <a:prstGeom prst="rect">
            <a:avLst/>
          </a:prstGeom>
        </p:spPr>
      </p:pic>
    </p:spTree>
    <p:extLst>
      <p:ext uri="{BB962C8B-B14F-4D97-AF65-F5344CB8AC3E}">
        <p14:creationId xmlns:p14="http://schemas.microsoft.com/office/powerpoint/2010/main" val="106598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EFF61-23AF-F31F-DA86-48984B482282}"/>
              </a:ext>
            </a:extLst>
          </p:cNvPr>
          <p:cNvSpPr>
            <a:spLocks noGrp="1"/>
          </p:cNvSpPr>
          <p:nvPr>
            <p:ph type="title"/>
          </p:nvPr>
        </p:nvSpPr>
        <p:spPr>
          <a:xfrm>
            <a:off x="1259541" y="-134470"/>
            <a:ext cx="9875520" cy="1356360"/>
          </a:xfrm>
        </p:spPr>
        <p:txBody>
          <a:bodyPr/>
          <a:lstStyle/>
          <a:p>
            <a:r>
              <a:rPr lang="en-US" dirty="0"/>
              <a:t>Team Member Details:-</a:t>
            </a:r>
            <a:endParaRPr lang="en-IN" dirty="0"/>
          </a:p>
        </p:txBody>
      </p:sp>
      <p:sp>
        <p:nvSpPr>
          <p:cNvPr id="3" name="Content Placeholder 2">
            <a:extLst>
              <a:ext uri="{FF2B5EF4-FFF2-40B4-BE49-F238E27FC236}">
                <a16:creationId xmlns:a16="http://schemas.microsoft.com/office/drawing/2014/main" id="{EB1B9B15-432F-3DCA-B857-56D0247B243F}"/>
              </a:ext>
            </a:extLst>
          </p:cNvPr>
          <p:cNvSpPr>
            <a:spLocks noGrp="1"/>
          </p:cNvSpPr>
          <p:nvPr>
            <p:ph idx="1"/>
          </p:nvPr>
        </p:nvSpPr>
        <p:spPr>
          <a:xfrm>
            <a:off x="1262190" y="970879"/>
            <a:ext cx="9872871" cy="5483710"/>
          </a:xfrm>
        </p:spPr>
        <p:txBody>
          <a:bodyPr>
            <a:normAutofit lnSpcReduction="10000"/>
          </a:bodyPr>
          <a:lstStyle/>
          <a:p>
            <a:pPr marL="45720" indent="0">
              <a:buNone/>
            </a:pPr>
            <a:r>
              <a:rPr lang="en-US" b="1" dirty="0">
                <a:solidFill>
                  <a:schemeClr val="tx1"/>
                </a:solidFill>
              </a:rPr>
              <a:t>Team Leader Name: </a:t>
            </a:r>
            <a:r>
              <a:rPr lang="en-US" dirty="0" err="1"/>
              <a:t>Prattusha</a:t>
            </a:r>
            <a:r>
              <a:rPr lang="en-US" dirty="0"/>
              <a:t> Paul</a:t>
            </a:r>
          </a:p>
          <a:p>
            <a:pPr marL="45720" indent="0">
              <a:buNone/>
            </a:pPr>
            <a:r>
              <a:rPr lang="en-IN" b="1" dirty="0">
                <a:solidFill>
                  <a:schemeClr val="tx1"/>
                </a:solidFill>
              </a:rPr>
              <a:t>Branch: </a:t>
            </a:r>
            <a:r>
              <a:rPr lang="en-IN" dirty="0" err="1"/>
              <a:t>B.Tech</a:t>
            </a:r>
            <a:r>
              <a:rPr lang="en-IN" dirty="0"/>
              <a:t>        </a:t>
            </a:r>
            <a:r>
              <a:rPr lang="en-IN" b="1" dirty="0" err="1">
                <a:solidFill>
                  <a:schemeClr val="tx1"/>
                </a:solidFill>
              </a:rPr>
              <a:t>Stream:</a:t>
            </a:r>
            <a:r>
              <a:rPr lang="en-IN" dirty="0" err="1"/>
              <a:t>CSE</a:t>
            </a:r>
            <a:r>
              <a:rPr lang="en-IN" dirty="0"/>
              <a:t>(AIML)      </a:t>
            </a:r>
            <a:r>
              <a:rPr lang="en-IN" b="1" dirty="0">
                <a:solidFill>
                  <a:schemeClr val="tx1"/>
                </a:solidFill>
              </a:rPr>
              <a:t> Year: </a:t>
            </a:r>
            <a:r>
              <a:rPr lang="en-IN" dirty="0"/>
              <a:t>I</a:t>
            </a:r>
          </a:p>
          <a:p>
            <a:pPr marL="45720" indent="0">
              <a:buNone/>
            </a:pPr>
            <a:r>
              <a:rPr lang="en-IN" b="1" dirty="0">
                <a:solidFill>
                  <a:schemeClr val="tx1"/>
                </a:solidFill>
              </a:rPr>
              <a:t>Team Member 1 Name: </a:t>
            </a:r>
            <a:r>
              <a:rPr lang="en-IN" dirty="0" err="1"/>
              <a:t>Swarnim</a:t>
            </a:r>
            <a:r>
              <a:rPr lang="en-IN" dirty="0"/>
              <a:t> Sinha</a:t>
            </a:r>
          </a:p>
          <a:p>
            <a:pPr marL="45720" indent="0">
              <a:buNone/>
            </a:pPr>
            <a:r>
              <a:rPr lang="en-IN" b="1" dirty="0">
                <a:solidFill>
                  <a:schemeClr val="tx1"/>
                </a:solidFill>
              </a:rPr>
              <a:t>Branch: </a:t>
            </a:r>
            <a:r>
              <a:rPr lang="en-IN" dirty="0" err="1"/>
              <a:t>B.Tech</a:t>
            </a:r>
            <a:r>
              <a:rPr lang="en-IN" dirty="0"/>
              <a:t>        </a:t>
            </a:r>
            <a:r>
              <a:rPr lang="en-IN" b="1" dirty="0" err="1">
                <a:solidFill>
                  <a:schemeClr val="tx1"/>
                </a:solidFill>
              </a:rPr>
              <a:t>Stream:</a:t>
            </a:r>
            <a:r>
              <a:rPr lang="en-IN" dirty="0" err="1"/>
              <a:t>CSE</a:t>
            </a:r>
            <a:r>
              <a:rPr lang="en-IN" dirty="0"/>
              <a:t>(AIML)       </a:t>
            </a:r>
            <a:r>
              <a:rPr lang="en-IN" b="1" dirty="0">
                <a:solidFill>
                  <a:schemeClr val="tx1"/>
                </a:solidFill>
              </a:rPr>
              <a:t>Year: </a:t>
            </a:r>
            <a:r>
              <a:rPr lang="en-IN" dirty="0"/>
              <a:t>I</a:t>
            </a:r>
          </a:p>
          <a:p>
            <a:pPr marL="45720" indent="0">
              <a:buNone/>
            </a:pPr>
            <a:r>
              <a:rPr lang="en-US" b="1" dirty="0">
                <a:solidFill>
                  <a:schemeClr val="tx1"/>
                </a:solidFill>
              </a:rPr>
              <a:t>Team Member 2 Name: </a:t>
            </a:r>
            <a:r>
              <a:rPr lang="en-US" dirty="0"/>
              <a:t>R</a:t>
            </a:r>
            <a:r>
              <a:rPr lang="en-IN" dirty="0" err="1"/>
              <a:t>achit</a:t>
            </a:r>
            <a:r>
              <a:rPr lang="en-IN" dirty="0"/>
              <a:t> Lochan Adhikari</a:t>
            </a:r>
          </a:p>
          <a:p>
            <a:pPr marL="45720" indent="0">
              <a:buNone/>
            </a:pPr>
            <a:r>
              <a:rPr lang="en-IN" b="1" dirty="0">
                <a:solidFill>
                  <a:schemeClr val="tx1"/>
                </a:solidFill>
              </a:rPr>
              <a:t>Branch: </a:t>
            </a:r>
            <a:r>
              <a:rPr lang="en-IN" dirty="0" err="1"/>
              <a:t>B.Tech</a:t>
            </a:r>
            <a:r>
              <a:rPr lang="en-IN" dirty="0"/>
              <a:t>        </a:t>
            </a:r>
            <a:r>
              <a:rPr lang="en-IN" b="1" dirty="0" err="1">
                <a:solidFill>
                  <a:schemeClr val="tx1"/>
                </a:solidFill>
              </a:rPr>
              <a:t>Stream:</a:t>
            </a:r>
            <a:r>
              <a:rPr lang="en-IN" dirty="0" err="1"/>
              <a:t>CSE</a:t>
            </a:r>
            <a:r>
              <a:rPr lang="en-IN" dirty="0"/>
              <a:t>(AIML)      </a:t>
            </a:r>
            <a:r>
              <a:rPr lang="en-IN" b="1" dirty="0">
                <a:solidFill>
                  <a:schemeClr val="tx1"/>
                </a:solidFill>
              </a:rPr>
              <a:t> Year: </a:t>
            </a:r>
            <a:r>
              <a:rPr lang="en-IN" dirty="0"/>
              <a:t>I</a:t>
            </a:r>
          </a:p>
          <a:p>
            <a:pPr marL="45720" indent="0">
              <a:buNone/>
            </a:pPr>
            <a:r>
              <a:rPr lang="en-US" b="1" dirty="0">
                <a:solidFill>
                  <a:schemeClr val="tx1"/>
                </a:solidFill>
              </a:rPr>
              <a:t>Team Member 3 Name: </a:t>
            </a:r>
            <a:r>
              <a:rPr lang="en-US" dirty="0" err="1"/>
              <a:t>Rounak</a:t>
            </a:r>
            <a:r>
              <a:rPr lang="en-US" dirty="0"/>
              <a:t> Gupta </a:t>
            </a:r>
          </a:p>
          <a:p>
            <a:pPr marL="45720" indent="0">
              <a:buNone/>
            </a:pPr>
            <a:r>
              <a:rPr lang="en-IN" b="1" dirty="0">
                <a:solidFill>
                  <a:schemeClr val="tx1"/>
                </a:solidFill>
              </a:rPr>
              <a:t>Branch:</a:t>
            </a:r>
            <a:r>
              <a:rPr lang="en-IN" dirty="0"/>
              <a:t> </a:t>
            </a:r>
            <a:r>
              <a:rPr lang="en-IN" dirty="0" err="1"/>
              <a:t>B.Tech</a:t>
            </a:r>
            <a:r>
              <a:rPr lang="en-IN" dirty="0"/>
              <a:t>      </a:t>
            </a:r>
            <a:r>
              <a:rPr lang="en-IN" b="1" dirty="0">
                <a:solidFill>
                  <a:schemeClr val="tx1"/>
                </a:solidFill>
              </a:rPr>
              <a:t>  </a:t>
            </a:r>
            <a:r>
              <a:rPr lang="en-IN" b="1" dirty="0" err="1">
                <a:solidFill>
                  <a:schemeClr val="tx1"/>
                </a:solidFill>
              </a:rPr>
              <a:t>Stream:</a:t>
            </a:r>
            <a:r>
              <a:rPr lang="en-IN" dirty="0" err="1"/>
              <a:t>CSE</a:t>
            </a:r>
            <a:r>
              <a:rPr lang="en-IN" dirty="0"/>
              <a:t>(AIML)     </a:t>
            </a:r>
            <a:r>
              <a:rPr lang="en-IN" b="1" dirty="0">
                <a:solidFill>
                  <a:schemeClr val="tx1"/>
                </a:solidFill>
              </a:rPr>
              <a:t>  Year: </a:t>
            </a:r>
            <a:r>
              <a:rPr lang="en-IN" dirty="0"/>
              <a:t>I</a:t>
            </a:r>
          </a:p>
          <a:p>
            <a:pPr marL="45720" indent="0">
              <a:buNone/>
            </a:pPr>
            <a:r>
              <a:rPr lang="en-IN" b="1" dirty="0">
                <a:solidFill>
                  <a:schemeClr val="tx1"/>
                </a:solidFill>
              </a:rPr>
              <a:t>Team Member 4 Name: </a:t>
            </a:r>
            <a:r>
              <a:rPr lang="en-IN" dirty="0"/>
              <a:t>Avishek Kumar Singh</a:t>
            </a:r>
          </a:p>
          <a:p>
            <a:pPr marL="45720" indent="0">
              <a:buNone/>
            </a:pPr>
            <a:r>
              <a:rPr lang="en-IN" b="1" dirty="0">
                <a:solidFill>
                  <a:schemeClr val="tx1"/>
                </a:solidFill>
              </a:rPr>
              <a:t>Branch: </a:t>
            </a:r>
            <a:r>
              <a:rPr lang="en-IN" dirty="0" err="1"/>
              <a:t>B.Tech</a:t>
            </a:r>
            <a:r>
              <a:rPr lang="en-IN" dirty="0"/>
              <a:t>       </a:t>
            </a:r>
            <a:r>
              <a:rPr lang="en-IN" b="1" dirty="0">
                <a:solidFill>
                  <a:schemeClr val="tx1"/>
                </a:solidFill>
              </a:rPr>
              <a:t> </a:t>
            </a:r>
            <a:r>
              <a:rPr lang="en-IN" b="1" dirty="0" err="1">
                <a:solidFill>
                  <a:schemeClr val="tx1"/>
                </a:solidFill>
              </a:rPr>
              <a:t>Stream:</a:t>
            </a:r>
            <a:r>
              <a:rPr lang="en-IN" dirty="0" err="1"/>
              <a:t>CSE</a:t>
            </a:r>
            <a:r>
              <a:rPr lang="en-IN" dirty="0"/>
              <a:t>(AIML)      </a:t>
            </a:r>
            <a:r>
              <a:rPr lang="en-IN" b="1" dirty="0">
                <a:solidFill>
                  <a:schemeClr val="tx1"/>
                </a:solidFill>
              </a:rPr>
              <a:t> Year: </a:t>
            </a:r>
            <a:r>
              <a:rPr lang="en-IN" dirty="0"/>
              <a:t>I</a:t>
            </a:r>
          </a:p>
          <a:p>
            <a:pPr marL="45720" indent="0">
              <a:buNone/>
            </a:pPr>
            <a:r>
              <a:rPr lang="en-US" b="1" dirty="0">
                <a:solidFill>
                  <a:schemeClr val="tx1"/>
                </a:solidFill>
              </a:rPr>
              <a:t>Team Member 5 Name: </a:t>
            </a:r>
            <a:r>
              <a:rPr lang="en-US" dirty="0" err="1"/>
              <a:t>Debjyoti</a:t>
            </a:r>
            <a:r>
              <a:rPr lang="en-US" dirty="0"/>
              <a:t> Das</a:t>
            </a:r>
          </a:p>
          <a:p>
            <a:pPr marL="45720" indent="0">
              <a:buNone/>
            </a:pPr>
            <a:r>
              <a:rPr lang="en-US" b="1" dirty="0">
                <a:solidFill>
                  <a:schemeClr val="tx1"/>
                </a:solidFill>
              </a:rPr>
              <a:t>Branch:</a:t>
            </a:r>
            <a:r>
              <a:rPr lang="en-US" dirty="0"/>
              <a:t> </a:t>
            </a:r>
            <a:r>
              <a:rPr lang="en-US" dirty="0" err="1"/>
              <a:t>B.Tech</a:t>
            </a:r>
            <a:r>
              <a:rPr lang="en-US" dirty="0"/>
              <a:t>        </a:t>
            </a:r>
            <a:r>
              <a:rPr lang="en-US" b="1" dirty="0">
                <a:solidFill>
                  <a:schemeClr val="tx1"/>
                </a:solidFill>
              </a:rPr>
              <a:t>Stream: </a:t>
            </a:r>
            <a:r>
              <a:rPr lang="en-US" dirty="0"/>
              <a:t>CSE                   </a:t>
            </a:r>
            <a:r>
              <a:rPr lang="en-US" b="1" dirty="0">
                <a:solidFill>
                  <a:schemeClr val="tx1"/>
                </a:solidFill>
              </a:rPr>
              <a:t> Year: </a:t>
            </a:r>
            <a:r>
              <a:rPr lang="en-US" dirty="0"/>
              <a:t>I</a:t>
            </a:r>
          </a:p>
          <a:p>
            <a:pPr marL="45720" indent="0">
              <a:buNone/>
            </a:pPr>
            <a:endParaRPr lang="en-IN" dirty="0"/>
          </a:p>
          <a:p>
            <a:pPr marL="45720" indent="0">
              <a:buNone/>
            </a:pPr>
            <a:endParaRPr lang="en-IN" dirty="0"/>
          </a:p>
          <a:p>
            <a:pPr marL="45720" indent="0">
              <a:buNone/>
            </a:pPr>
            <a:endParaRPr lang="en-IN" dirty="0"/>
          </a:p>
          <a:p>
            <a:pPr marL="45720" indent="0">
              <a:buNone/>
            </a:pPr>
            <a:endParaRPr lang="en-IN" dirty="0"/>
          </a:p>
        </p:txBody>
      </p:sp>
      <p:pic>
        <p:nvPicPr>
          <p:cNvPr id="5" name="Picture 4">
            <a:extLst>
              <a:ext uri="{FF2B5EF4-FFF2-40B4-BE49-F238E27FC236}">
                <a16:creationId xmlns:a16="http://schemas.microsoft.com/office/drawing/2014/main" id="{1C110393-497B-9573-BF57-FD8239427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771" y="970879"/>
            <a:ext cx="4259949" cy="4046571"/>
          </a:xfrm>
          <a:prstGeom prst="rect">
            <a:avLst/>
          </a:prstGeom>
        </p:spPr>
      </p:pic>
    </p:spTree>
    <p:extLst>
      <p:ext uri="{BB962C8B-B14F-4D97-AF65-F5344CB8AC3E}">
        <p14:creationId xmlns:p14="http://schemas.microsoft.com/office/powerpoint/2010/main" val="460398995"/>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TM03457444[[fn=Basis]]</Template>
  <TotalTime>1408</TotalTime>
  <Words>864</Words>
  <Application>Microsoft Office PowerPoint</Application>
  <PresentationFormat>Widescreen</PresentationFormat>
  <Paragraphs>101</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Aharoni</vt:lpstr>
      <vt:lpstr>Calibri</vt:lpstr>
      <vt:lpstr>Corbel</vt:lpstr>
      <vt:lpstr>Wingdings</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Member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Details of the Team &amp; Problem Statement</dc:title>
  <dc:creator>Dipak Agarwal</dc:creator>
  <cp:lastModifiedBy>Avinash Kumar</cp:lastModifiedBy>
  <cp:revision>13</cp:revision>
  <dcterms:created xsi:type="dcterms:W3CDTF">2023-10-31T09:44:20Z</dcterms:created>
  <dcterms:modified xsi:type="dcterms:W3CDTF">2023-11-03T05:48:44Z</dcterms:modified>
</cp:coreProperties>
</file>